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8" r:id="rId9"/>
    <p:sldId id="279" r:id="rId10"/>
    <p:sldId id="280" r:id="rId11"/>
    <p:sldId id="281" r:id="rId12"/>
    <p:sldId id="282" r:id="rId13"/>
    <p:sldId id="283"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re, Sapna" initials="TS" lastIdx="1" clrIdx="0">
    <p:extLst>
      <p:ext uri="{19B8F6BF-5375-455C-9EA6-DF929625EA0E}">
        <p15:presenceInfo xmlns:p15="http://schemas.microsoft.com/office/powerpoint/2012/main" userId="S::stare6@gatech.edu::22a00bba-1591-44e9-a80f-591e2d6af1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93" d="100"/>
          <a:sy n="93" d="100"/>
        </p:scale>
        <p:origin x="283"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FA5D4D7-5075-410C-9173-5433AE3B9D07}" type="datetimeFigureOut">
              <a:rPr lang="en-US" smtClean="0"/>
              <a:pPr/>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1345119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A5D4D7-5075-410C-9173-5433AE3B9D07}" type="datetimeFigureOut">
              <a:rPr lang="en-US" smtClean="0"/>
              <a:pPr/>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1504327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A5D4D7-5075-410C-9173-5433AE3B9D07}" type="datetimeFigureOut">
              <a:rPr lang="en-US" smtClean="0"/>
              <a:pPr/>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34258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A5D4D7-5075-410C-9173-5433AE3B9D07}" type="datetimeFigureOut">
              <a:rPr lang="en-US" smtClean="0"/>
              <a:pPr/>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345192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A5D4D7-5075-410C-9173-5433AE3B9D07}" type="datetimeFigureOut">
              <a:rPr lang="en-US" smtClean="0"/>
              <a:pPr/>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495292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A5D4D7-5075-410C-9173-5433AE3B9D07}" type="datetimeFigureOut">
              <a:rPr lang="en-US" smtClean="0"/>
              <a:pPr/>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1831487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A5D4D7-5075-410C-9173-5433AE3B9D07}" type="datetimeFigureOut">
              <a:rPr lang="en-US" smtClean="0"/>
              <a:pPr/>
              <a:t>3/19/2020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336164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A5D4D7-5075-410C-9173-5433AE3B9D07}" type="datetimeFigureOut">
              <a:rPr lang="en-US" smtClean="0"/>
              <a:pPr/>
              <a:t>3/19/2020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1308380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5D4D7-5075-410C-9173-5433AE3B9D07}" type="datetimeFigureOut">
              <a:rPr lang="en-US" smtClean="0"/>
              <a:pPr/>
              <a:t>3/19/2020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2176027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A5D4D7-5075-410C-9173-5433AE3B9D07}" type="datetimeFigureOut">
              <a:rPr lang="en-US" smtClean="0"/>
              <a:pPr/>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157464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A5D4D7-5075-410C-9173-5433AE3B9D07}" type="datetimeFigureOut">
              <a:rPr lang="en-US" smtClean="0"/>
              <a:pPr/>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394A6-21A9-4C8A-A04E-48325924C72B}" type="slidenum">
              <a:rPr lang="en-US" smtClean="0"/>
              <a:pPr/>
              <a:t>‹#›</a:t>
            </a:fld>
            <a:endParaRPr lang="en-US"/>
          </a:p>
        </p:txBody>
      </p:sp>
    </p:spTree>
    <p:extLst>
      <p:ext uri="{BB962C8B-B14F-4D97-AF65-F5344CB8AC3E}">
        <p14:creationId xmlns:p14="http://schemas.microsoft.com/office/powerpoint/2010/main" val="428579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5D4D7-5075-410C-9173-5433AE3B9D07}" type="datetimeFigureOut">
              <a:rPr lang="en-US" smtClean="0"/>
              <a:pPr/>
              <a:t>3/19/2020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394A6-21A9-4C8A-A04E-48325924C72B}" type="slidenum">
              <a:rPr lang="en-US" smtClean="0"/>
              <a:pPr/>
              <a:t>‹#›</a:t>
            </a:fld>
            <a:endParaRPr lang="en-US"/>
          </a:p>
        </p:txBody>
      </p:sp>
    </p:spTree>
    <p:extLst>
      <p:ext uri="{BB962C8B-B14F-4D97-AF65-F5344CB8AC3E}">
        <p14:creationId xmlns:p14="http://schemas.microsoft.com/office/powerpoint/2010/main" val="3768206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3.jpeg"/><Relationship Id="rId5" Type="http://schemas.openxmlformats.org/officeDocument/2006/relationships/image" Target="../media/image10.jpeg"/><Relationship Id="rId10" Type="http://schemas.openxmlformats.org/officeDocument/2006/relationships/image" Target="../media/image5.jpeg"/><Relationship Id="rId4" Type="http://schemas.openxmlformats.org/officeDocument/2006/relationships/image" Target="../media/image9.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3.png"/><Relationship Id="rId2" Type="http://schemas.openxmlformats.org/officeDocument/2006/relationships/hyperlink" Target="https://developer.foursquare.com/docs/resources/categories"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hyperlink" Target="https://api.foursquare.com/v2/venues/explor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png"/><Relationship Id="rId2"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686" y="348791"/>
            <a:ext cx="6533530" cy="575036"/>
          </a:xfrm>
        </p:spPr>
        <p:txBody>
          <a:bodyPr>
            <a:normAutofit fontScale="90000"/>
          </a:bodyPr>
          <a:lstStyle/>
          <a:p>
            <a:pPr algn="l"/>
            <a:r>
              <a:rPr lang="en-US" sz="4000" b="1" dirty="0">
                <a:solidFill>
                  <a:schemeClr val="accent1"/>
                </a:solidFill>
              </a:rPr>
              <a:t>   Capstone Project</a:t>
            </a:r>
            <a:endParaRPr lang="en-US" sz="4000" dirty="0">
              <a:solidFill>
                <a:schemeClr val="accent1"/>
              </a:solidFill>
            </a:endParaRPr>
          </a:p>
        </p:txBody>
      </p:sp>
      <p:sp>
        <p:nvSpPr>
          <p:cNvPr id="3" name="Subtitle 2"/>
          <p:cNvSpPr>
            <a:spLocks noGrp="1"/>
          </p:cNvSpPr>
          <p:nvPr>
            <p:ph type="subTitle" idx="1"/>
          </p:nvPr>
        </p:nvSpPr>
        <p:spPr>
          <a:xfrm>
            <a:off x="247135" y="2038766"/>
            <a:ext cx="5220977" cy="1165753"/>
          </a:xfrm>
        </p:spPr>
        <p:style>
          <a:lnRef idx="0">
            <a:schemeClr val="accent5"/>
          </a:lnRef>
          <a:fillRef idx="3">
            <a:schemeClr val="accent5"/>
          </a:fillRef>
          <a:effectRef idx="3">
            <a:schemeClr val="accent5"/>
          </a:effectRef>
          <a:fontRef idx="minor">
            <a:schemeClr val="lt1"/>
          </a:fontRef>
        </p:style>
        <p:txBody>
          <a:bodyPr>
            <a:normAutofit/>
          </a:bodyPr>
          <a:lstStyle/>
          <a:p>
            <a:r>
              <a:rPr lang="en-US" b="1" dirty="0">
                <a:solidFill>
                  <a:schemeClr val="tx1"/>
                </a:solidFill>
              </a:rPr>
              <a:t>Lets make Student Life Easier </a:t>
            </a:r>
          </a:p>
          <a:p>
            <a:r>
              <a:rPr lang="en-US" b="1" dirty="0">
                <a:solidFill>
                  <a:schemeClr val="accent2"/>
                </a:solidFill>
              </a:rPr>
              <a:t>SAPNA TARE</a:t>
            </a:r>
          </a:p>
          <a:p>
            <a:endParaRPr lang="en-US" dirty="0">
              <a:solidFill>
                <a:schemeClr val="accent1">
                  <a:lumMod val="20000"/>
                  <a:lumOff val="80000"/>
                </a:schemeClr>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743" y="3502641"/>
            <a:ext cx="4660289" cy="19013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9F1D453-38B9-43FD-B0B6-4EEF6602273C}"/>
              </a:ext>
            </a:extLst>
          </p:cNvPr>
          <p:cNvPicPr>
            <a:picLocks noChangeAspect="1"/>
          </p:cNvPicPr>
          <p:nvPr/>
        </p:nvPicPr>
        <p:blipFill>
          <a:blip r:embed="rId3"/>
          <a:stretch>
            <a:fillRect/>
          </a:stretch>
        </p:blipFill>
        <p:spPr>
          <a:xfrm>
            <a:off x="8748585" y="5958988"/>
            <a:ext cx="1238022" cy="660115"/>
          </a:xfrm>
          <a:prstGeom prst="rect">
            <a:avLst/>
          </a:prstGeom>
        </p:spPr>
      </p:pic>
      <p:pic>
        <p:nvPicPr>
          <p:cNvPr id="5" name="Picture 4">
            <a:extLst>
              <a:ext uri="{FF2B5EF4-FFF2-40B4-BE49-F238E27FC236}">
                <a16:creationId xmlns:a16="http://schemas.microsoft.com/office/drawing/2014/main" id="{488897AA-E59F-46A5-843A-0950FDDCAB09}"/>
              </a:ext>
            </a:extLst>
          </p:cNvPr>
          <p:cNvPicPr>
            <a:picLocks noChangeAspect="1"/>
          </p:cNvPicPr>
          <p:nvPr/>
        </p:nvPicPr>
        <p:blipFill>
          <a:blip r:embed="rId4"/>
          <a:stretch>
            <a:fillRect/>
          </a:stretch>
        </p:blipFill>
        <p:spPr>
          <a:xfrm>
            <a:off x="9582761" y="6145732"/>
            <a:ext cx="1565318" cy="473371"/>
          </a:xfrm>
          <a:prstGeom prst="rect">
            <a:avLst/>
          </a:prstGeom>
        </p:spPr>
      </p:pic>
      <p:pic>
        <p:nvPicPr>
          <p:cNvPr id="5122" name="Picture 2" descr="Image result for Dorms and off campus logo">
            <a:extLst>
              <a:ext uri="{FF2B5EF4-FFF2-40B4-BE49-F238E27FC236}">
                <a16:creationId xmlns:a16="http://schemas.microsoft.com/office/drawing/2014/main" id="{51A1707F-19DD-4516-9D64-43032F861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1641" y="2156600"/>
            <a:ext cx="39052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icon for student college">
            <a:extLst>
              <a:ext uri="{FF2B5EF4-FFF2-40B4-BE49-F238E27FC236}">
                <a16:creationId xmlns:a16="http://schemas.microsoft.com/office/drawing/2014/main" id="{1F8F1A41-9B7F-49A9-9D5E-8086DB4C1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125" y="3653482"/>
            <a:ext cx="1857865" cy="2076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8AFC603-BB1E-4BAB-A526-C2B85E331818}"/>
              </a:ext>
            </a:extLst>
          </p:cNvPr>
          <p:cNvPicPr>
            <a:picLocks noChangeAspect="1"/>
          </p:cNvPicPr>
          <p:nvPr/>
        </p:nvPicPr>
        <p:blipFill>
          <a:blip r:embed="rId7"/>
          <a:stretch>
            <a:fillRect/>
          </a:stretch>
        </p:blipFill>
        <p:spPr>
          <a:xfrm>
            <a:off x="6431748" y="631341"/>
            <a:ext cx="5185143" cy="1648915"/>
          </a:xfrm>
          <a:prstGeom prst="rect">
            <a:avLst/>
          </a:prstGeom>
        </p:spPr>
      </p:pic>
    </p:spTree>
    <p:extLst>
      <p:ext uri="{BB962C8B-B14F-4D97-AF65-F5344CB8AC3E}">
        <p14:creationId xmlns:p14="http://schemas.microsoft.com/office/powerpoint/2010/main" val="819799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7" y="375404"/>
            <a:ext cx="5718174" cy="432762"/>
          </a:xfrm>
        </p:spPr>
        <p:txBody>
          <a:bodyPr>
            <a:noAutofit/>
          </a:bodyPr>
          <a:lstStyle/>
          <a:p>
            <a:r>
              <a:rPr lang="en-US" sz="3600" b="1" dirty="0">
                <a:solidFill>
                  <a:schemeClr val="accent1"/>
                </a:solidFill>
              </a:rPr>
              <a:t>Result and Visualization </a:t>
            </a:r>
          </a:p>
        </p:txBody>
      </p:sp>
      <p:sp>
        <p:nvSpPr>
          <p:cNvPr id="3" name="Content Placeholder 2">
            <a:extLst>
              <a:ext uri="{FF2B5EF4-FFF2-40B4-BE49-F238E27FC236}">
                <a16:creationId xmlns:a16="http://schemas.microsoft.com/office/drawing/2014/main" id="{6D100A32-6939-4D00-B4CF-8FA586C97AAE}"/>
              </a:ext>
            </a:extLst>
          </p:cNvPr>
          <p:cNvSpPr>
            <a:spLocks noGrp="1"/>
          </p:cNvSpPr>
          <p:nvPr>
            <p:ph idx="1"/>
          </p:nvPr>
        </p:nvSpPr>
        <p:spPr>
          <a:xfrm>
            <a:off x="377826" y="1825625"/>
            <a:ext cx="3666951" cy="719867"/>
          </a:xfrm>
        </p:spPr>
        <p:txBody>
          <a:bodyPr>
            <a:normAutofit/>
          </a:bodyPr>
          <a:lstStyle/>
          <a:p>
            <a:pPr marL="0" indent="0">
              <a:buNone/>
            </a:pPr>
            <a:r>
              <a:rPr lang="en-US" b="1" dirty="0"/>
              <a:t>San Francisco, LA</a:t>
            </a:r>
          </a:p>
          <a:p>
            <a:endParaRPr lang="en-US" dirty="0"/>
          </a:p>
        </p:txBody>
      </p:sp>
      <p:sp>
        <p:nvSpPr>
          <p:cNvPr id="7" name="Subtitle 3"/>
          <p:cNvSpPr txBox="1">
            <a:spLocks/>
          </p:cNvSpPr>
          <p:nvPr/>
        </p:nvSpPr>
        <p:spPr>
          <a:xfrm>
            <a:off x="222251" y="1022350"/>
            <a:ext cx="6254750" cy="49720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v"/>
            </a:pPr>
            <a:endParaRPr lang="en-US" dirty="0">
              <a:solidFill>
                <a:schemeClr val="accent1">
                  <a:lumMod val="50000"/>
                </a:schemeClr>
              </a:solidFill>
            </a:endParaRPr>
          </a:p>
          <a:p>
            <a:pPr marL="342900" indent="-342900" algn="l">
              <a:buFont typeface="Wingdings" panose="05000000000000000000" pitchFamily="2" charset="2"/>
              <a:buChar char="v"/>
            </a:pPr>
            <a:endParaRPr lang="en-US" dirty="0">
              <a:solidFill>
                <a:schemeClr val="accent1">
                  <a:lumMod val="50000"/>
                </a:schemeClr>
              </a:solidFill>
            </a:endParaRPr>
          </a:p>
        </p:txBody>
      </p:sp>
      <p:sp>
        <p:nvSpPr>
          <p:cNvPr id="12" name="Rectangle 11">
            <a:extLst>
              <a:ext uri="{FF2B5EF4-FFF2-40B4-BE49-F238E27FC236}">
                <a16:creationId xmlns:a16="http://schemas.microsoft.com/office/drawing/2014/main" id="{D1063C93-F686-4633-ABD9-A8ECF6FF2195}"/>
              </a:ext>
            </a:extLst>
          </p:cNvPr>
          <p:cNvSpPr/>
          <p:nvPr/>
        </p:nvSpPr>
        <p:spPr>
          <a:xfrm>
            <a:off x="6632576" y="1825626"/>
            <a:ext cx="3903619" cy="461665"/>
          </a:xfrm>
          <a:prstGeom prst="rect">
            <a:avLst/>
          </a:prstGeom>
        </p:spPr>
        <p:txBody>
          <a:bodyPr wrap="square">
            <a:spAutoFit/>
          </a:bodyPr>
          <a:lstStyle/>
          <a:p>
            <a:r>
              <a:rPr lang="en-US" sz="2400" b="1" dirty="0"/>
              <a:t>Bostan,MA</a:t>
            </a:r>
            <a:endParaRPr lang="en-US" sz="2400" dirty="0"/>
          </a:p>
        </p:txBody>
      </p:sp>
      <p:pic>
        <p:nvPicPr>
          <p:cNvPr id="9" name="Picture 8">
            <a:extLst>
              <a:ext uri="{FF2B5EF4-FFF2-40B4-BE49-F238E27FC236}">
                <a16:creationId xmlns:a16="http://schemas.microsoft.com/office/drawing/2014/main" id="{503FF7D5-FC39-4330-9E74-28F6D60342B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511" y="3012304"/>
            <a:ext cx="4392105" cy="3196280"/>
          </a:xfrm>
          <a:prstGeom prst="rect">
            <a:avLst/>
          </a:prstGeom>
          <a:noFill/>
          <a:ln>
            <a:noFill/>
          </a:ln>
        </p:spPr>
      </p:pic>
      <p:pic>
        <p:nvPicPr>
          <p:cNvPr id="11" name="Picture 10">
            <a:extLst>
              <a:ext uri="{FF2B5EF4-FFF2-40B4-BE49-F238E27FC236}">
                <a16:creationId xmlns:a16="http://schemas.microsoft.com/office/drawing/2014/main" id="{54986A3D-BEC5-479C-95A3-6D9E7D6126F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25261" y="2545492"/>
            <a:ext cx="4451754" cy="2802744"/>
          </a:xfrm>
          <a:prstGeom prst="rect">
            <a:avLst/>
          </a:prstGeom>
          <a:noFill/>
          <a:ln>
            <a:noFill/>
          </a:ln>
        </p:spPr>
      </p:pic>
      <p:pic>
        <p:nvPicPr>
          <p:cNvPr id="13" name="Picture 12">
            <a:extLst>
              <a:ext uri="{FF2B5EF4-FFF2-40B4-BE49-F238E27FC236}">
                <a16:creationId xmlns:a16="http://schemas.microsoft.com/office/drawing/2014/main" id="{29129D0A-C913-4ADA-9DCC-58327462CCA4}"/>
              </a:ext>
            </a:extLst>
          </p:cNvPr>
          <p:cNvPicPr>
            <a:picLocks noChangeAspect="1"/>
          </p:cNvPicPr>
          <p:nvPr/>
        </p:nvPicPr>
        <p:blipFill>
          <a:blip r:embed="rId4"/>
          <a:stretch>
            <a:fillRect/>
          </a:stretch>
        </p:blipFill>
        <p:spPr>
          <a:xfrm>
            <a:off x="9150053" y="301631"/>
            <a:ext cx="2772283" cy="1883927"/>
          </a:xfrm>
          <a:prstGeom prst="rect">
            <a:avLst/>
          </a:prstGeom>
        </p:spPr>
      </p:pic>
      <p:pic>
        <p:nvPicPr>
          <p:cNvPr id="16" name="Picture 15">
            <a:extLst>
              <a:ext uri="{FF2B5EF4-FFF2-40B4-BE49-F238E27FC236}">
                <a16:creationId xmlns:a16="http://schemas.microsoft.com/office/drawing/2014/main" id="{85BB9D62-2597-4EE6-AD6A-8266A4C72EE3}"/>
              </a:ext>
            </a:extLst>
          </p:cNvPr>
          <p:cNvPicPr>
            <a:picLocks noChangeAspect="1"/>
          </p:cNvPicPr>
          <p:nvPr/>
        </p:nvPicPr>
        <p:blipFill>
          <a:blip r:embed="rId5"/>
          <a:stretch>
            <a:fillRect/>
          </a:stretch>
        </p:blipFill>
        <p:spPr>
          <a:xfrm>
            <a:off x="8748585" y="5958988"/>
            <a:ext cx="1238022" cy="660115"/>
          </a:xfrm>
          <a:prstGeom prst="rect">
            <a:avLst/>
          </a:prstGeom>
        </p:spPr>
      </p:pic>
      <p:pic>
        <p:nvPicPr>
          <p:cNvPr id="17" name="Picture 16">
            <a:extLst>
              <a:ext uri="{FF2B5EF4-FFF2-40B4-BE49-F238E27FC236}">
                <a16:creationId xmlns:a16="http://schemas.microsoft.com/office/drawing/2014/main" id="{B2AA12AB-0648-4C39-A11F-64D766C2D9ED}"/>
              </a:ext>
            </a:extLst>
          </p:cNvPr>
          <p:cNvPicPr>
            <a:picLocks noChangeAspect="1"/>
          </p:cNvPicPr>
          <p:nvPr/>
        </p:nvPicPr>
        <p:blipFill>
          <a:blip r:embed="rId6"/>
          <a:stretch>
            <a:fillRect/>
          </a:stretch>
        </p:blipFill>
        <p:spPr>
          <a:xfrm>
            <a:off x="9582761" y="6145732"/>
            <a:ext cx="1565318" cy="473371"/>
          </a:xfrm>
          <a:prstGeom prst="rect">
            <a:avLst/>
          </a:prstGeom>
        </p:spPr>
      </p:pic>
    </p:spTree>
    <p:extLst>
      <p:ext uri="{BB962C8B-B14F-4D97-AF65-F5344CB8AC3E}">
        <p14:creationId xmlns:p14="http://schemas.microsoft.com/office/powerpoint/2010/main" val="854599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827" y="375404"/>
            <a:ext cx="5718174" cy="432762"/>
          </a:xfrm>
        </p:spPr>
        <p:txBody>
          <a:bodyPr>
            <a:noAutofit/>
          </a:bodyPr>
          <a:lstStyle/>
          <a:p>
            <a:r>
              <a:rPr lang="en-US" sz="3600" b="1" dirty="0">
                <a:solidFill>
                  <a:schemeClr val="accent1"/>
                </a:solidFill>
              </a:rPr>
              <a:t>Result and Visualization </a:t>
            </a:r>
          </a:p>
        </p:txBody>
      </p:sp>
      <p:sp>
        <p:nvSpPr>
          <p:cNvPr id="3" name="Content Placeholder 2">
            <a:extLst>
              <a:ext uri="{FF2B5EF4-FFF2-40B4-BE49-F238E27FC236}">
                <a16:creationId xmlns:a16="http://schemas.microsoft.com/office/drawing/2014/main" id="{6D100A32-6939-4D00-B4CF-8FA586C97AAE}"/>
              </a:ext>
            </a:extLst>
          </p:cNvPr>
          <p:cNvSpPr>
            <a:spLocks noGrp="1"/>
          </p:cNvSpPr>
          <p:nvPr>
            <p:ph idx="1"/>
          </p:nvPr>
        </p:nvSpPr>
        <p:spPr>
          <a:xfrm>
            <a:off x="377826" y="1825625"/>
            <a:ext cx="3666951" cy="719867"/>
          </a:xfrm>
        </p:spPr>
        <p:txBody>
          <a:bodyPr>
            <a:normAutofit/>
          </a:bodyPr>
          <a:lstStyle/>
          <a:p>
            <a:pPr marL="0" indent="0">
              <a:buNone/>
            </a:pPr>
            <a:r>
              <a:rPr lang="en-US" b="1" dirty="0"/>
              <a:t>Jercy City ,NJ</a:t>
            </a:r>
          </a:p>
          <a:p>
            <a:endParaRPr lang="en-US" dirty="0"/>
          </a:p>
        </p:txBody>
      </p:sp>
      <p:sp>
        <p:nvSpPr>
          <p:cNvPr id="7" name="Subtitle 3"/>
          <p:cNvSpPr txBox="1">
            <a:spLocks/>
          </p:cNvSpPr>
          <p:nvPr/>
        </p:nvSpPr>
        <p:spPr>
          <a:xfrm>
            <a:off x="222251" y="1022350"/>
            <a:ext cx="6254750" cy="49720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v"/>
            </a:pPr>
            <a:endParaRPr lang="en-US" dirty="0">
              <a:solidFill>
                <a:schemeClr val="accent1">
                  <a:lumMod val="50000"/>
                </a:schemeClr>
              </a:solidFill>
            </a:endParaRPr>
          </a:p>
          <a:p>
            <a:pPr marL="342900" indent="-342900" algn="l">
              <a:buFont typeface="Wingdings" panose="05000000000000000000" pitchFamily="2" charset="2"/>
              <a:buChar char="v"/>
            </a:pPr>
            <a:endParaRPr lang="en-US" dirty="0">
              <a:solidFill>
                <a:schemeClr val="accent1">
                  <a:lumMod val="50000"/>
                </a:schemeClr>
              </a:solidFill>
            </a:endParaRPr>
          </a:p>
        </p:txBody>
      </p:sp>
      <p:pic>
        <p:nvPicPr>
          <p:cNvPr id="10" name="Picture 9">
            <a:extLst>
              <a:ext uri="{FF2B5EF4-FFF2-40B4-BE49-F238E27FC236}">
                <a16:creationId xmlns:a16="http://schemas.microsoft.com/office/drawing/2014/main" id="{F6307819-1D57-4B31-B732-06613983D82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19749" y="2877296"/>
            <a:ext cx="5937885" cy="3227705"/>
          </a:xfrm>
          <a:prstGeom prst="rect">
            <a:avLst/>
          </a:prstGeom>
          <a:noFill/>
          <a:ln>
            <a:noFill/>
          </a:ln>
        </p:spPr>
      </p:pic>
      <p:pic>
        <p:nvPicPr>
          <p:cNvPr id="13" name="Picture 12">
            <a:extLst>
              <a:ext uri="{FF2B5EF4-FFF2-40B4-BE49-F238E27FC236}">
                <a16:creationId xmlns:a16="http://schemas.microsoft.com/office/drawing/2014/main" id="{E9552B26-866D-4DF8-A586-CFA401AA5D1E}"/>
              </a:ext>
            </a:extLst>
          </p:cNvPr>
          <p:cNvPicPr>
            <a:picLocks noChangeAspect="1"/>
          </p:cNvPicPr>
          <p:nvPr/>
        </p:nvPicPr>
        <p:blipFill>
          <a:blip r:embed="rId3"/>
          <a:stretch>
            <a:fillRect/>
          </a:stretch>
        </p:blipFill>
        <p:spPr>
          <a:xfrm>
            <a:off x="8748585" y="5958988"/>
            <a:ext cx="1238022" cy="660115"/>
          </a:xfrm>
          <a:prstGeom prst="rect">
            <a:avLst/>
          </a:prstGeom>
        </p:spPr>
      </p:pic>
      <p:pic>
        <p:nvPicPr>
          <p:cNvPr id="14" name="Picture 13">
            <a:extLst>
              <a:ext uri="{FF2B5EF4-FFF2-40B4-BE49-F238E27FC236}">
                <a16:creationId xmlns:a16="http://schemas.microsoft.com/office/drawing/2014/main" id="{C592F9AC-8EDA-4DC6-927A-F5F3398FE31A}"/>
              </a:ext>
            </a:extLst>
          </p:cNvPr>
          <p:cNvPicPr>
            <a:picLocks noChangeAspect="1"/>
          </p:cNvPicPr>
          <p:nvPr/>
        </p:nvPicPr>
        <p:blipFill>
          <a:blip r:embed="rId4"/>
          <a:stretch>
            <a:fillRect/>
          </a:stretch>
        </p:blipFill>
        <p:spPr>
          <a:xfrm>
            <a:off x="9582761" y="6145732"/>
            <a:ext cx="1565318" cy="473371"/>
          </a:xfrm>
          <a:prstGeom prst="rect">
            <a:avLst/>
          </a:prstGeom>
        </p:spPr>
      </p:pic>
    </p:spTree>
    <p:extLst>
      <p:ext uri="{BB962C8B-B14F-4D97-AF65-F5344CB8AC3E}">
        <p14:creationId xmlns:p14="http://schemas.microsoft.com/office/powerpoint/2010/main" val="961401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D894-4BB6-47B8-BA20-8983858EB82E}"/>
              </a:ext>
            </a:extLst>
          </p:cNvPr>
          <p:cNvSpPr>
            <a:spLocks noGrp="1"/>
          </p:cNvSpPr>
          <p:nvPr>
            <p:ph type="title"/>
          </p:nvPr>
        </p:nvSpPr>
        <p:spPr/>
        <p:txBody>
          <a:bodyPr/>
          <a:lstStyle/>
          <a:p>
            <a:r>
              <a:rPr lang="en-US" sz="3600" b="1" dirty="0">
                <a:solidFill>
                  <a:schemeClr val="accent1"/>
                </a:solidFill>
              </a:rPr>
              <a:t>Discussion</a:t>
            </a:r>
            <a:r>
              <a:rPr lang="en-US" dirty="0"/>
              <a:t> </a:t>
            </a:r>
          </a:p>
        </p:txBody>
      </p:sp>
      <p:sp>
        <p:nvSpPr>
          <p:cNvPr id="3" name="Content Placeholder 2">
            <a:extLst>
              <a:ext uri="{FF2B5EF4-FFF2-40B4-BE49-F238E27FC236}">
                <a16:creationId xmlns:a16="http://schemas.microsoft.com/office/drawing/2014/main" id="{8F143D64-F7D9-4684-8F16-3A4A5AA8389D}"/>
              </a:ext>
            </a:extLst>
          </p:cNvPr>
          <p:cNvSpPr>
            <a:spLocks noGrp="1"/>
          </p:cNvSpPr>
          <p:nvPr>
            <p:ph idx="1"/>
          </p:nvPr>
        </p:nvSpPr>
        <p:spPr/>
        <p:txBody>
          <a:bodyPr>
            <a:normAutofit fontScale="92500"/>
          </a:bodyPr>
          <a:lstStyle/>
          <a:p>
            <a:r>
              <a:rPr lang="en-US" b="1" dirty="0"/>
              <a:t>Observation 1: -</a:t>
            </a:r>
            <a:r>
              <a:rPr lang="en-US" dirty="0"/>
              <a:t> </a:t>
            </a:r>
            <a:r>
              <a:rPr lang="en-US" sz="2600" dirty="0"/>
              <a:t>Based on the above research for XYZ company. I conclude that company should target first New York and Boston have more universities and colleges than other cities. In such city’s student life would be easier in terms of commute/transport. That is good idea to construct dorms and off campus in such locations. and We get more clarity using Data Visualization. </a:t>
            </a:r>
          </a:p>
          <a:p>
            <a:r>
              <a:rPr lang="en-US" b="1" dirty="0"/>
              <a:t>Observation 2: - </a:t>
            </a:r>
            <a:r>
              <a:rPr lang="en-US" sz="2600" dirty="0"/>
              <a:t>I noticed in the figure is that there is a really far away universities in San Francisco that is probably giving it a higher Mean. So, I checked what if I removed it, it would not harm anyone. The new MDMC was: 0.0519953, putting it one place up on the list replacing Chicago, IL. One consideration to do further work on is to move the location of the Foursquare API query until we get all the universities places in each city and do the calculations again</a:t>
            </a:r>
            <a:r>
              <a:rPr lang="en-US" dirty="0"/>
              <a:t>.</a:t>
            </a:r>
          </a:p>
          <a:p>
            <a:endParaRPr lang="en-US" dirty="0"/>
          </a:p>
        </p:txBody>
      </p:sp>
      <p:pic>
        <p:nvPicPr>
          <p:cNvPr id="5" name="Picture 4">
            <a:extLst>
              <a:ext uri="{FF2B5EF4-FFF2-40B4-BE49-F238E27FC236}">
                <a16:creationId xmlns:a16="http://schemas.microsoft.com/office/drawing/2014/main" id="{044DB5E1-BF43-4A36-A2C0-AC3CD1F60A5F}"/>
              </a:ext>
            </a:extLst>
          </p:cNvPr>
          <p:cNvPicPr>
            <a:picLocks noChangeAspect="1"/>
          </p:cNvPicPr>
          <p:nvPr/>
        </p:nvPicPr>
        <p:blipFill>
          <a:blip r:embed="rId2"/>
          <a:stretch>
            <a:fillRect/>
          </a:stretch>
        </p:blipFill>
        <p:spPr>
          <a:xfrm>
            <a:off x="8748585" y="5958988"/>
            <a:ext cx="1238022" cy="660115"/>
          </a:xfrm>
          <a:prstGeom prst="rect">
            <a:avLst/>
          </a:prstGeom>
        </p:spPr>
      </p:pic>
      <p:pic>
        <p:nvPicPr>
          <p:cNvPr id="6" name="Picture 5">
            <a:extLst>
              <a:ext uri="{FF2B5EF4-FFF2-40B4-BE49-F238E27FC236}">
                <a16:creationId xmlns:a16="http://schemas.microsoft.com/office/drawing/2014/main" id="{19AD57B7-288A-4FA2-9A6C-A4E95627B46A}"/>
              </a:ext>
            </a:extLst>
          </p:cNvPr>
          <p:cNvPicPr>
            <a:picLocks noChangeAspect="1"/>
          </p:cNvPicPr>
          <p:nvPr/>
        </p:nvPicPr>
        <p:blipFill>
          <a:blip r:embed="rId3"/>
          <a:stretch>
            <a:fillRect/>
          </a:stretch>
        </p:blipFill>
        <p:spPr>
          <a:xfrm>
            <a:off x="9582761" y="6145732"/>
            <a:ext cx="1565318" cy="473371"/>
          </a:xfrm>
          <a:prstGeom prst="rect">
            <a:avLst/>
          </a:prstGeom>
        </p:spPr>
      </p:pic>
    </p:spTree>
    <p:extLst>
      <p:ext uri="{BB962C8B-B14F-4D97-AF65-F5344CB8AC3E}">
        <p14:creationId xmlns:p14="http://schemas.microsoft.com/office/powerpoint/2010/main" val="32143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E713-6CB0-418E-9F91-1E2C56D78D93}"/>
              </a:ext>
            </a:extLst>
          </p:cNvPr>
          <p:cNvSpPr>
            <a:spLocks noGrp="1"/>
          </p:cNvSpPr>
          <p:nvPr>
            <p:ph type="title"/>
          </p:nvPr>
        </p:nvSpPr>
        <p:spPr/>
        <p:txBody>
          <a:bodyPr/>
          <a:lstStyle/>
          <a:p>
            <a:r>
              <a:rPr lang="en-US" sz="3600" b="1" dirty="0">
                <a:solidFill>
                  <a:schemeClr val="accent1"/>
                </a:solidFill>
              </a:rPr>
              <a:t>Conclusion</a:t>
            </a:r>
          </a:p>
        </p:txBody>
      </p:sp>
      <p:sp>
        <p:nvSpPr>
          <p:cNvPr id="3" name="Content Placeholder 2">
            <a:extLst>
              <a:ext uri="{FF2B5EF4-FFF2-40B4-BE49-F238E27FC236}">
                <a16:creationId xmlns:a16="http://schemas.microsoft.com/office/drawing/2014/main" id="{876C8742-9851-4245-88BE-EB17DBDF13C8}"/>
              </a:ext>
            </a:extLst>
          </p:cNvPr>
          <p:cNvSpPr>
            <a:spLocks noGrp="1"/>
          </p:cNvSpPr>
          <p:nvPr>
            <p:ph idx="1"/>
          </p:nvPr>
        </p:nvSpPr>
        <p:spPr/>
        <p:txBody>
          <a:bodyPr/>
          <a:lstStyle/>
          <a:p>
            <a:pPr marL="0" indent="0">
              <a:buNone/>
            </a:pPr>
            <a:r>
              <a:rPr lang="en-US" dirty="0"/>
              <a:t>Conclusion – XYZ company should target first New York and Boston because of more universities and colleges located than other cities. In such city’s student life would be easier in terms of commute/transport. That is good idea to construct dorms and off campus. This decision is profitable to company too.</a:t>
            </a:r>
          </a:p>
          <a:p>
            <a:endParaRPr lang="en-US" dirty="0"/>
          </a:p>
        </p:txBody>
      </p:sp>
      <p:pic>
        <p:nvPicPr>
          <p:cNvPr id="5" name="Picture 4">
            <a:extLst>
              <a:ext uri="{FF2B5EF4-FFF2-40B4-BE49-F238E27FC236}">
                <a16:creationId xmlns:a16="http://schemas.microsoft.com/office/drawing/2014/main" id="{6BEFF340-1EC0-4EE0-B3CF-8147C55355EE}"/>
              </a:ext>
            </a:extLst>
          </p:cNvPr>
          <p:cNvPicPr>
            <a:picLocks noChangeAspect="1"/>
          </p:cNvPicPr>
          <p:nvPr/>
        </p:nvPicPr>
        <p:blipFill>
          <a:blip r:embed="rId2"/>
          <a:stretch>
            <a:fillRect/>
          </a:stretch>
        </p:blipFill>
        <p:spPr>
          <a:xfrm>
            <a:off x="8748585" y="5958988"/>
            <a:ext cx="1238022" cy="660115"/>
          </a:xfrm>
          <a:prstGeom prst="rect">
            <a:avLst/>
          </a:prstGeom>
        </p:spPr>
      </p:pic>
      <p:pic>
        <p:nvPicPr>
          <p:cNvPr id="6" name="Picture 5">
            <a:extLst>
              <a:ext uri="{FF2B5EF4-FFF2-40B4-BE49-F238E27FC236}">
                <a16:creationId xmlns:a16="http://schemas.microsoft.com/office/drawing/2014/main" id="{743BC932-33CC-40EA-BE6B-6549DA0C78E8}"/>
              </a:ext>
            </a:extLst>
          </p:cNvPr>
          <p:cNvPicPr>
            <a:picLocks noChangeAspect="1"/>
          </p:cNvPicPr>
          <p:nvPr/>
        </p:nvPicPr>
        <p:blipFill>
          <a:blip r:embed="rId3"/>
          <a:stretch>
            <a:fillRect/>
          </a:stretch>
        </p:blipFill>
        <p:spPr>
          <a:xfrm>
            <a:off x="9582761" y="6145732"/>
            <a:ext cx="1565318" cy="473371"/>
          </a:xfrm>
          <a:prstGeom prst="rect">
            <a:avLst/>
          </a:prstGeom>
        </p:spPr>
      </p:pic>
    </p:spTree>
    <p:extLst>
      <p:ext uri="{BB962C8B-B14F-4D97-AF65-F5344CB8AC3E}">
        <p14:creationId xmlns:p14="http://schemas.microsoft.com/office/powerpoint/2010/main" val="2829833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96257" y="3057486"/>
            <a:ext cx="10833741" cy="584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1"/>
                </a:solidFill>
              </a:rPr>
              <a:t>Thank You</a:t>
            </a:r>
            <a:endParaRPr lang="en-US" sz="9600" dirty="0">
              <a:solidFill>
                <a:schemeClr val="accent1"/>
              </a:solidFill>
            </a:endParaRPr>
          </a:p>
        </p:txBody>
      </p:sp>
      <p:pic>
        <p:nvPicPr>
          <p:cNvPr id="5" name="Picture 4">
            <a:extLst>
              <a:ext uri="{FF2B5EF4-FFF2-40B4-BE49-F238E27FC236}">
                <a16:creationId xmlns:a16="http://schemas.microsoft.com/office/drawing/2014/main" id="{FFC59694-0E3A-4C58-A056-06B20164EC36}"/>
              </a:ext>
            </a:extLst>
          </p:cNvPr>
          <p:cNvPicPr>
            <a:picLocks noChangeAspect="1"/>
          </p:cNvPicPr>
          <p:nvPr/>
        </p:nvPicPr>
        <p:blipFill>
          <a:blip r:embed="rId2"/>
          <a:stretch>
            <a:fillRect/>
          </a:stretch>
        </p:blipFill>
        <p:spPr>
          <a:xfrm>
            <a:off x="8748585" y="5958988"/>
            <a:ext cx="1238022" cy="660115"/>
          </a:xfrm>
          <a:prstGeom prst="rect">
            <a:avLst/>
          </a:prstGeom>
        </p:spPr>
      </p:pic>
      <p:pic>
        <p:nvPicPr>
          <p:cNvPr id="6" name="Picture 5">
            <a:extLst>
              <a:ext uri="{FF2B5EF4-FFF2-40B4-BE49-F238E27FC236}">
                <a16:creationId xmlns:a16="http://schemas.microsoft.com/office/drawing/2014/main" id="{DD5AEFAD-E20E-4867-A774-1D4526C94F94}"/>
              </a:ext>
            </a:extLst>
          </p:cNvPr>
          <p:cNvPicPr>
            <a:picLocks noChangeAspect="1"/>
          </p:cNvPicPr>
          <p:nvPr/>
        </p:nvPicPr>
        <p:blipFill>
          <a:blip r:embed="rId3"/>
          <a:stretch>
            <a:fillRect/>
          </a:stretch>
        </p:blipFill>
        <p:spPr>
          <a:xfrm>
            <a:off x="9582761" y="6145732"/>
            <a:ext cx="1565318" cy="473371"/>
          </a:xfrm>
          <a:prstGeom prst="rect">
            <a:avLst/>
          </a:prstGeom>
        </p:spPr>
      </p:pic>
    </p:spTree>
    <p:extLst>
      <p:ext uri="{BB962C8B-B14F-4D97-AF65-F5344CB8AC3E}">
        <p14:creationId xmlns:p14="http://schemas.microsoft.com/office/powerpoint/2010/main" val="346979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685" y="348791"/>
            <a:ext cx="2661503" cy="584463"/>
          </a:xfrm>
        </p:spPr>
        <p:txBody>
          <a:bodyPr>
            <a:normAutofit fontScale="90000"/>
          </a:bodyPr>
          <a:lstStyle/>
          <a:p>
            <a:pPr algn="l"/>
            <a:r>
              <a:rPr lang="en-US" b="1" dirty="0">
                <a:solidFill>
                  <a:schemeClr val="accent1"/>
                </a:solidFill>
              </a:rPr>
              <a:t>Agenda</a:t>
            </a:r>
            <a:endParaRPr lang="en-US" dirty="0">
              <a:solidFill>
                <a:schemeClr val="accent1"/>
              </a:solidFill>
            </a:endParaRPr>
          </a:p>
        </p:txBody>
      </p:sp>
      <p:sp>
        <p:nvSpPr>
          <p:cNvPr id="4" name="Subtitle 3"/>
          <p:cNvSpPr>
            <a:spLocks noGrp="1"/>
          </p:cNvSpPr>
          <p:nvPr>
            <p:ph type="subTitle" idx="1"/>
          </p:nvPr>
        </p:nvSpPr>
        <p:spPr>
          <a:xfrm>
            <a:off x="329935" y="1088057"/>
            <a:ext cx="10375445" cy="3730925"/>
          </a:xfrm>
        </p:spPr>
        <p:txBody>
          <a:bodyPr>
            <a:normAutofit fontScale="70000" lnSpcReduction="20000"/>
          </a:bodyPr>
          <a:lstStyle/>
          <a:p>
            <a:pPr marL="457200" indent="-457200" algn="l">
              <a:buFont typeface="Wingdings" panose="05000000000000000000" pitchFamily="2" charset="2"/>
              <a:buChar char="v"/>
            </a:pPr>
            <a:r>
              <a:rPr lang="en-US" sz="2800" b="1" dirty="0">
                <a:solidFill>
                  <a:schemeClr val="accent1">
                    <a:lumMod val="50000"/>
                  </a:schemeClr>
                </a:solidFill>
              </a:rPr>
              <a:t>Challenge</a:t>
            </a:r>
            <a:r>
              <a:rPr lang="en-US" sz="2800" dirty="0">
                <a:solidFill>
                  <a:schemeClr val="accent1">
                    <a:lumMod val="50000"/>
                  </a:schemeClr>
                </a:solidFill>
              </a:rPr>
              <a:t>: </a:t>
            </a:r>
            <a:r>
              <a:rPr lang="en-US" sz="2900" i="1" dirty="0">
                <a:solidFill>
                  <a:schemeClr val="accent1">
                    <a:lumMod val="50000"/>
                  </a:schemeClr>
                </a:solidFill>
              </a:rPr>
              <a:t>Students staying in metro cities  having Longer commute problem </a:t>
            </a:r>
          </a:p>
          <a:p>
            <a:pPr algn="l"/>
            <a:r>
              <a:rPr lang="en-US" sz="2900" i="1" dirty="0">
                <a:solidFill>
                  <a:schemeClr val="accent1">
                    <a:lumMod val="50000"/>
                  </a:schemeClr>
                </a:solidFill>
              </a:rPr>
              <a:t>		</a:t>
            </a:r>
            <a:endParaRPr lang="en-US" sz="2800" dirty="0">
              <a:solidFill>
                <a:schemeClr val="accent1">
                  <a:lumMod val="50000"/>
                </a:schemeClr>
              </a:solidFill>
            </a:endParaRPr>
          </a:p>
          <a:p>
            <a:pPr marL="457200" indent="-457200" algn="l">
              <a:buFont typeface="Wingdings" panose="05000000000000000000" pitchFamily="2" charset="2"/>
              <a:buChar char="v"/>
            </a:pPr>
            <a:r>
              <a:rPr lang="en-US" sz="2800" b="1" dirty="0">
                <a:solidFill>
                  <a:schemeClr val="accent1">
                    <a:lumMod val="50000"/>
                  </a:schemeClr>
                </a:solidFill>
              </a:rPr>
              <a:t>Solution</a:t>
            </a:r>
            <a:r>
              <a:rPr lang="en-US" sz="2800" dirty="0">
                <a:solidFill>
                  <a:schemeClr val="accent1">
                    <a:lumMod val="50000"/>
                  </a:schemeClr>
                </a:solidFill>
              </a:rPr>
              <a:t>: </a:t>
            </a:r>
            <a:r>
              <a:rPr lang="en-US" sz="2800" i="1" dirty="0">
                <a:solidFill>
                  <a:schemeClr val="accent1">
                    <a:lumMod val="50000"/>
                  </a:schemeClr>
                </a:solidFill>
              </a:rPr>
              <a:t>XYZ company has to figure out all the neighborhood locations where top universities are exists and start their business around. </a:t>
            </a:r>
          </a:p>
          <a:p>
            <a:pPr marL="457200" indent="-457200" algn="l">
              <a:buFont typeface="Wingdings" panose="05000000000000000000" pitchFamily="2" charset="2"/>
              <a:buChar char="v"/>
            </a:pPr>
            <a:endParaRPr lang="en-US" sz="2800" dirty="0">
              <a:solidFill>
                <a:schemeClr val="accent1">
                  <a:lumMod val="50000"/>
                </a:schemeClr>
              </a:solidFill>
            </a:endParaRPr>
          </a:p>
          <a:p>
            <a:pPr marL="457200" indent="-457200" algn="l">
              <a:buFont typeface="Wingdings" panose="05000000000000000000" pitchFamily="2" charset="2"/>
              <a:buChar char="v"/>
            </a:pPr>
            <a:r>
              <a:rPr lang="en-US" sz="2800" b="1" dirty="0">
                <a:solidFill>
                  <a:schemeClr val="accent1">
                    <a:lumMod val="50000"/>
                  </a:schemeClr>
                </a:solidFill>
              </a:rPr>
              <a:t>Benefit</a:t>
            </a:r>
            <a:r>
              <a:rPr lang="en-US" sz="2800" dirty="0">
                <a:solidFill>
                  <a:schemeClr val="accent1">
                    <a:lumMod val="50000"/>
                  </a:schemeClr>
                </a:solidFill>
              </a:rPr>
              <a:t> More Revenue and Students get quality time for studies and other things.	</a:t>
            </a:r>
          </a:p>
          <a:p>
            <a:pPr marL="457200" indent="-457200" algn="l">
              <a:buFont typeface="Wingdings" panose="05000000000000000000" pitchFamily="2" charset="2"/>
              <a:buChar char="v"/>
            </a:pPr>
            <a:endParaRPr lang="en-US" sz="2800" dirty="0">
              <a:solidFill>
                <a:schemeClr val="accent1">
                  <a:lumMod val="50000"/>
                </a:schemeClr>
              </a:solidFill>
            </a:endParaRPr>
          </a:p>
          <a:p>
            <a:pPr algn="l"/>
            <a:r>
              <a:rPr lang="en-US" sz="2800" dirty="0">
                <a:solidFill>
                  <a:schemeClr val="accent1">
                    <a:lumMod val="50000"/>
                  </a:schemeClr>
                </a:solidFill>
              </a:rPr>
              <a:t> </a:t>
            </a:r>
          </a:p>
          <a:p>
            <a:pPr marL="457200" indent="-457200" algn="l">
              <a:buFont typeface="Wingdings" panose="05000000000000000000" pitchFamily="2" charset="2"/>
              <a:buChar char="v"/>
            </a:pPr>
            <a:r>
              <a:rPr lang="en-US" sz="2800" b="1" dirty="0">
                <a:solidFill>
                  <a:schemeClr val="accent1">
                    <a:lumMod val="50000"/>
                  </a:schemeClr>
                </a:solidFill>
              </a:rPr>
              <a:t>Tools and Technologies</a:t>
            </a:r>
          </a:p>
          <a:p>
            <a:pPr algn="l"/>
            <a:endParaRPr lang="en-US" sz="2800" dirty="0">
              <a:solidFill>
                <a:schemeClr val="accent1">
                  <a:lumMod val="50000"/>
                </a:schemeClr>
              </a:solidFill>
            </a:endParaRPr>
          </a:p>
          <a:p>
            <a:pPr marL="457200" indent="-457200" algn="l">
              <a:buFont typeface="Wingdings" panose="05000000000000000000" pitchFamily="2" charset="2"/>
              <a:buChar char="v"/>
            </a:pPr>
            <a:r>
              <a:rPr lang="en-US" sz="2800" b="1" dirty="0">
                <a:solidFill>
                  <a:schemeClr val="accent1">
                    <a:lumMod val="50000"/>
                  </a:schemeClr>
                </a:solidFill>
              </a:rPr>
              <a:t>Questions</a:t>
            </a:r>
            <a:r>
              <a:rPr lang="en-US" sz="2800" dirty="0">
                <a:solidFill>
                  <a:schemeClr val="accent1">
                    <a:lumMod val="50000"/>
                  </a:schemeClr>
                </a:solidFill>
              </a:rPr>
              <a:t> ….?</a:t>
            </a:r>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5778" y="3540112"/>
            <a:ext cx="1005744" cy="5657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1c90e0-ccdd-4088-8963-7697dfb0d5d4@loc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1290" y="2947475"/>
            <a:ext cx="756650" cy="50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2277" y="2973971"/>
            <a:ext cx="639013" cy="36239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08042" y="4238552"/>
            <a:ext cx="683655" cy="717994"/>
          </a:xfrm>
          <a:prstGeom prst="rect">
            <a:avLst/>
          </a:prstGeom>
        </p:spPr>
      </p:pic>
      <p:pic>
        <p:nvPicPr>
          <p:cNvPr id="2052" name="Picture 4" descr="Image result for data science clipar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9198" y="3608288"/>
            <a:ext cx="834173" cy="6302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ata science clipar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2848" y="3540112"/>
            <a:ext cx="698440" cy="6984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942C32-C7FB-45EF-81E7-6B1D91FC5CA3}"/>
              </a:ext>
            </a:extLst>
          </p:cNvPr>
          <p:cNvPicPr>
            <a:picLocks noChangeAspect="1"/>
          </p:cNvPicPr>
          <p:nvPr/>
        </p:nvPicPr>
        <p:blipFill>
          <a:blip r:embed="rId8"/>
          <a:stretch>
            <a:fillRect/>
          </a:stretch>
        </p:blipFill>
        <p:spPr>
          <a:xfrm>
            <a:off x="8748585" y="5958988"/>
            <a:ext cx="1238022" cy="660115"/>
          </a:xfrm>
          <a:prstGeom prst="rect">
            <a:avLst/>
          </a:prstGeom>
        </p:spPr>
      </p:pic>
      <p:pic>
        <p:nvPicPr>
          <p:cNvPr id="15" name="Picture 14">
            <a:extLst>
              <a:ext uri="{FF2B5EF4-FFF2-40B4-BE49-F238E27FC236}">
                <a16:creationId xmlns:a16="http://schemas.microsoft.com/office/drawing/2014/main" id="{C2DD5048-9C79-4C70-8313-59C6168097C7}"/>
              </a:ext>
            </a:extLst>
          </p:cNvPr>
          <p:cNvPicPr>
            <a:picLocks noChangeAspect="1"/>
          </p:cNvPicPr>
          <p:nvPr/>
        </p:nvPicPr>
        <p:blipFill>
          <a:blip r:embed="rId9"/>
          <a:stretch>
            <a:fillRect/>
          </a:stretch>
        </p:blipFill>
        <p:spPr>
          <a:xfrm>
            <a:off x="9582761" y="6145732"/>
            <a:ext cx="1565318" cy="473371"/>
          </a:xfrm>
          <a:prstGeom prst="rect">
            <a:avLst/>
          </a:prstGeom>
        </p:spPr>
      </p:pic>
      <p:pic>
        <p:nvPicPr>
          <p:cNvPr id="4098" name="Picture 2" descr="Image result for icon for student college">
            <a:extLst>
              <a:ext uri="{FF2B5EF4-FFF2-40B4-BE49-F238E27FC236}">
                <a16:creationId xmlns:a16="http://schemas.microsoft.com/office/drawing/2014/main" id="{0CB1664C-8313-4776-8DDA-DF6B7B785D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33113" y="950493"/>
            <a:ext cx="649648" cy="7262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Dorms and off campus logo">
            <a:extLst>
              <a:ext uri="{FF2B5EF4-FFF2-40B4-BE49-F238E27FC236}">
                <a16:creationId xmlns:a16="http://schemas.microsoft.com/office/drawing/2014/main" id="{289658E2-748A-4343-9397-3F4E462501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46192" y="2061080"/>
            <a:ext cx="1376644" cy="50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67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076" name="Picture 4" descr="Image result for challenge accep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647" y="2950399"/>
            <a:ext cx="2542150" cy="2542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hallenge clipa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43" t="17660" r="3325" b="16075"/>
          <a:stretch/>
        </p:blipFill>
        <p:spPr bwMode="auto">
          <a:xfrm>
            <a:off x="3640345" y="1398445"/>
            <a:ext cx="1547345" cy="843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47685" y="348791"/>
            <a:ext cx="10833741" cy="584463"/>
          </a:xfrm>
        </p:spPr>
        <p:txBody>
          <a:bodyPr>
            <a:noAutofit/>
          </a:bodyPr>
          <a:lstStyle/>
          <a:p>
            <a:pPr algn="l"/>
            <a:r>
              <a:rPr lang="en-US" sz="4000" b="1" dirty="0">
                <a:solidFill>
                  <a:schemeClr val="accent1"/>
                </a:solidFill>
              </a:rPr>
              <a:t>Find the  Universities neighborhood  </a:t>
            </a:r>
            <a:endParaRPr lang="en-US" sz="4000" dirty="0">
              <a:solidFill>
                <a:schemeClr val="accent1"/>
              </a:solidFill>
            </a:endParaRPr>
          </a:p>
        </p:txBody>
      </p:sp>
      <p:sp>
        <p:nvSpPr>
          <p:cNvPr id="4" name="Subtitle 3"/>
          <p:cNvSpPr>
            <a:spLocks noGrp="1"/>
          </p:cNvSpPr>
          <p:nvPr>
            <p:ph type="subTitle" idx="1"/>
          </p:nvPr>
        </p:nvSpPr>
        <p:spPr>
          <a:xfrm>
            <a:off x="1433383" y="1252151"/>
            <a:ext cx="9271997" cy="1907595"/>
          </a:xfrm>
        </p:spPr>
        <p:txBody>
          <a:bodyPr>
            <a:noAutofit/>
          </a:bodyPr>
          <a:lstStyle/>
          <a:p>
            <a:pPr algn="l"/>
            <a:endParaRPr lang="en-US" sz="2800" b="1" dirty="0">
              <a:effectLst/>
              <a:latin typeface="+mj-lt"/>
            </a:endParaRPr>
          </a:p>
          <a:p>
            <a:pPr algn="l"/>
            <a:r>
              <a:rPr lang="en-US" sz="2800" b="1" dirty="0">
                <a:solidFill>
                  <a:schemeClr val="accent1">
                    <a:lumMod val="50000"/>
                  </a:schemeClr>
                </a:solidFill>
                <a:effectLst/>
              </a:rPr>
              <a:t>The Challenge</a:t>
            </a:r>
          </a:p>
          <a:p>
            <a:pPr algn="l"/>
            <a:r>
              <a:rPr lang="en-US" dirty="0"/>
              <a:t>The problem we aim to analyze the Universities locations across the USA and find the best place for our students to stay and make their life easier</a:t>
            </a:r>
            <a:endParaRPr lang="en-US" sz="2800" dirty="0">
              <a:solidFill>
                <a:schemeClr val="accent1">
                  <a:lumMod val="50000"/>
                </a:schemeClr>
              </a:solidFill>
            </a:endParaRPr>
          </a:p>
        </p:txBody>
      </p:sp>
      <p:sp>
        <p:nvSpPr>
          <p:cNvPr id="3" name="Rectangle 2"/>
          <p:cNvSpPr/>
          <p:nvPr/>
        </p:nvSpPr>
        <p:spPr>
          <a:xfrm>
            <a:off x="948149" y="4969329"/>
            <a:ext cx="8329396" cy="523220"/>
          </a:xfrm>
          <a:prstGeom prst="rect">
            <a:avLst/>
          </a:prstGeom>
        </p:spPr>
        <p:txBody>
          <a:bodyPr wrap="none">
            <a:spAutoFit/>
          </a:bodyPr>
          <a:lstStyle/>
          <a:p>
            <a:r>
              <a:rPr lang="en-US" sz="2800" b="1" u="sng" dirty="0">
                <a:solidFill>
                  <a:srgbClr val="FF0000"/>
                </a:solidFill>
                <a:latin typeface="+mj-lt"/>
              </a:rPr>
              <a:t>H</a:t>
            </a:r>
            <a:r>
              <a:rPr lang="en-US" sz="2800" b="1" i="1" u="sng" dirty="0">
                <a:solidFill>
                  <a:srgbClr val="FF0000"/>
                </a:solidFill>
                <a:latin typeface="+mj-lt"/>
              </a:rPr>
              <a:t>ow will you kill this challenge…. ? What is the solution ?</a:t>
            </a:r>
          </a:p>
        </p:txBody>
      </p:sp>
      <p:pic>
        <p:nvPicPr>
          <p:cNvPr id="8" name="Picture 7">
            <a:extLst>
              <a:ext uri="{FF2B5EF4-FFF2-40B4-BE49-F238E27FC236}">
                <a16:creationId xmlns:a16="http://schemas.microsoft.com/office/drawing/2014/main" id="{915E9004-71EF-4ECF-A2AB-BE2F9870DFE9}"/>
              </a:ext>
            </a:extLst>
          </p:cNvPr>
          <p:cNvPicPr>
            <a:picLocks noChangeAspect="1"/>
          </p:cNvPicPr>
          <p:nvPr/>
        </p:nvPicPr>
        <p:blipFill>
          <a:blip r:embed="rId4"/>
          <a:stretch>
            <a:fillRect/>
          </a:stretch>
        </p:blipFill>
        <p:spPr>
          <a:xfrm>
            <a:off x="8748585" y="5958988"/>
            <a:ext cx="1238022" cy="660115"/>
          </a:xfrm>
          <a:prstGeom prst="rect">
            <a:avLst/>
          </a:prstGeom>
        </p:spPr>
      </p:pic>
      <p:pic>
        <p:nvPicPr>
          <p:cNvPr id="9" name="Picture 8">
            <a:extLst>
              <a:ext uri="{FF2B5EF4-FFF2-40B4-BE49-F238E27FC236}">
                <a16:creationId xmlns:a16="http://schemas.microsoft.com/office/drawing/2014/main" id="{19E56331-3B62-42E6-9666-83B90ADD2038}"/>
              </a:ext>
            </a:extLst>
          </p:cNvPr>
          <p:cNvPicPr>
            <a:picLocks noChangeAspect="1"/>
          </p:cNvPicPr>
          <p:nvPr/>
        </p:nvPicPr>
        <p:blipFill>
          <a:blip r:embed="rId5"/>
          <a:stretch>
            <a:fillRect/>
          </a:stretch>
        </p:blipFill>
        <p:spPr>
          <a:xfrm>
            <a:off x="9582761" y="6145732"/>
            <a:ext cx="1565318" cy="473371"/>
          </a:xfrm>
          <a:prstGeom prst="rect">
            <a:avLst/>
          </a:prstGeom>
        </p:spPr>
      </p:pic>
    </p:spTree>
    <p:extLst>
      <p:ext uri="{BB962C8B-B14F-4D97-AF65-F5344CB8AC3E}">
        <p14:creationId xmlns:p14="http://schemas.microsoft.com/office/powerpoint/2010/main" val="389340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685" y="348791"/>
            <a:ext cx="10833741" cy="584463"/>
          </a:xfrm>
        </p:spPr>
        <p:txBody>
          <a:bodyPr>
            <a:noAutofit/>
          </a:bodyPr>
          <a:lstStyle/>
          <a:p>
            <a:pPr algn="l"/>
            <a:r>
              <a:rPr lang="en-US" sz="3200" b="1" i="1" dirty="0">
                <a:solidFill>
                  <a:schemeClr val="accent5">
                    <a:lumMod val="75000"/>
                  </a:schemeClr>
                </a:solidFill>
              </a:rPr>
              <a:t>SOLUTION</a:t>
            </a:r>
          </a:p>
        </p:txBody>
      </p:sp>
      <p:sp>
        <p:nvSpPr>
          <p:cNvPr id="4" name="Subtitle 3"/>
          <p:cNvSpPr>
            <a:spLocks noGrp="1"/>
          </p:cNvSpPr>
          <p:nvPr>
            <p:ph type="subTitle" idx="1"/>
          </p:nvPr>
        </p:nvSpPr>
        <p:spPr>
          <a:xfrm>
            <a:off x="403654" y="3571334"/>
            <a:ext cx="6423087" cy="1939780"/>
          </a:xfrm>
        </p:spPr>
        <p:style>
          <a:lnRef idx="1">
            <a:schemeClr val="accent5"/>
          </a:lnRef>
          <a:fillRef idx="3">
            <a:schemeClr val="accent5"/>
          </a:fillRef>
          <a:effectRef idx="2">
            <a:schemeClr val="accent5"/>
          </a:effectRef>
          <a:fontRef idx="minor">
            <a:schemeClr val="lt1"/>
          </a:fontRef>
        </p:style>
        <p:txBody>
          <a:bodyPr>
            <a:noAutofit/>
          </a:bodyPr>
          <a:lstStyle/>
          <a:p>
            <a:pPr algn="l"/>
            <a:r>
              <a:rPr lang="en-US" sz="2800" dirty="0">
                <a:effectLst/>
                <a:latin typeface="+mj-lt"/>
              </a:rPr>
              <a:t>We could harness the power of machine learning to target the Universities  and find the neighborhood  to construct student housing.</a:t>
            </a:r>
          </a:p>
        </p:txBody>
      </p:sp>
      <p:sp>
        <p:nvSpPr>
          <p:cNvPr id="5" name="Flowchart: Sequential Access Storage 4"/>
          <p:cNvSpPr/>
          <p:nvPr/>
        </p:nvSpPr>
        <p:spPr>
          <a:xfrm>
            <a:off x="3154954" y="545019"/>
            <a:ext cx="2786334" cy="1578634"/>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Black" panose="020B0A04020102020204" pitchFamily="34" charset="0"/>
                <a:cs typeface="Aharoni" panose="02010803020104030203" pitchFamily="2" charset="-79"/>
              </a:rPr>
              <a:t>CALL ME!</a:t>
            </a:r>
          </a:p>
        </p:txBody>
      </p:sp>
      <p:pic>
        <p:nvPicPr>
          <p:cNvPr id="7" name="Picture 6">
            <a:extLst>
              <a:ext uri="{FF2B5EF4-FFF2-40B4-BE49-F238E27FC236}">
                <a16:creationId xmlns:a16="http://schemas.microsoft.com/office/drawing/2014/main" id="{C0DF6AFB-0E34-4F85-AC51-D6037CC55353}"/>
              </a:ext>
            </a:extLst>
          </p:cNvPr>
          <p:cNvPicPr>
            <a:picLocks noChangeAspect="1"/>
          </p:cNvPicPr>
          <p:nvPr/>
        </p:nvPicPr>
        <p:blipFill>
          <a:blip r:embed="rId3"/>
          <a:stretch>
            <a:fillRect/>
          </a:stretch>
        </p:blipFill>
        <p:spPr>
          <a:xfrm>
            <a:off x="8748585" y="6179151"/>
            <a:ext cx="1238022" cy="660115"/>
          </a:xfrm>
          <a:prstGeom prst="rect">
            <a:avLst/>
          </a:prstGeom>
        </p:spPr>
      </p:pic>
      <p:pic>
        <p:nvPicPr>
          <p:cNvPr id="8" name="Picture 7">
            <a:extLst>
              <a:ext uri="{FF2B5EF4-FFF2-40B4-BE49-F238E27FC236}">
                <a16:creationId xmlns:a16="http://schemas.microsoft.com/office/drawing/2014/main" id="{7E910AC3-BB8A-430B-8D00-9FA224E85CC8}"/>
              </a:ext>
            </a:extLst>
          </p:cNvPr>
          <p:cNvPicPr>
            <a:picLocks noChangeAspect="1"/>
          </p:cNvPicPr>
          <p:nvPr/>
        </p:nvPicPr>
        <p:blipFill>
          <a:blip r:embed="rId4"/>
          <a:stretch>
            <a:fillRect/>
          </a:stretch>
        </p:blipFill>
        <p:spPr>
          <a:xfrm>
            <a:off x="9615713" y="6365895"/>
            <a:ext cx="1565318" cy="473371"/>
          </a:xfrm>
          <a:prstGeom prst="rect">
            <a:avLst/>
          </a:prstGeom>
        </p:spPr>
      </p:pic>
    </p:spTree>
    <p:extLst>
      <p:ext uri="{BB962C8B-B14F-4D97-AF65-F5344CB8AC3E}">
        <p14:creationId xmlns:p14="http://schemas.microsoft.com/office/powerpoint/2010/main" val="261163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685" y="348791"/>
            <a:ext cx="10833741" cy="584463"/>
          </a:xfrm>
        </p:spPr>
        <p:txBody>
          <a:bodyPr>
            <a:noAutofit/>
          </a:bodyPr>
          <a:lstStyle/>
          <a:p>
            <a:pPr algn="l"/>
            <a:r>
              <a:rPr lang="en-US" sz="4000" b="1" dirty="0">
                <a:solidFill>
                  <a:schemeClr val="accent1"/>
                </a:solidFill>
              </a:rPr>
              <a:t>Implementation </a:t>
            </a:r>
            <a:endParaRPr lang="en-US" sz="4000" dirty="0">
              <a:solidFill>
                <a:schemeClr val="accent1"/>
              </a:solidFill>
            </a:endParaRPr>
          </a:p>
        </p:txBody>
      </p:sp>
      <p:sp>
        <p:nvSpPr>
          <p:cNvPr id="7" name="Subtitle 3"/>
          <p:cNvSpPr txBox="1">
            <a:spLocks/>
          </p:cNvSpPr>
          <p:nvPr/>
        </p:nvSpPr>
        <p:spPr>
          <a:xfrm>
            <a:off x="288168" y="1070805"/>
            <a:ext cx="8666051" cy="37178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chemeClr val="accent1">
                    <a:lumMod val="50000"/>
                  </a:schemeClr>
                </a:solidFill>
              </a:rPr>
              <a:t>The flow below depicts the high level approach we will pursue to finding a solution to this business problem using </a:t>
            </a:r>
            <a:r>
              <a:rPr lang="en-US" sz="2800" b="1" dirty="0">
                <a:solidFill>
                  <a:schemeClr val="accent1">
                    <a:lumMod val="50000"/>
                  </a:schemeClr>
                </a:solidFill>
              </a:rPr>
              <a:t>Foursquare API </a:t>
            </a:r>
            <a:r>
              <a:rPr lang="en-US" sz="2800" dirty="0">
                <a:solidFill>
                  <a:schemeClr val="accent1">
                    <a:lumMod val="50000"/>
                  </a:schemeClr>
                </a:solidFill>
              </a:rPr>
              <a:t>to find the venues.</a:t>
            </a:r>
          </a:p>
          <a:p>
            <a:pPr algn="l"/>
            <a:endParaRPr lang="en-US" sz="2800" dirty="0">
              <a:solidFill>
                <a:schemeClr val="accent1">
                  <a:lumMod val="50000"/>
                </a:schemeClr>
              </a:solidFill>
            </a:endParaRPr>
          </a:p>
          <a:p>
            <a:pPr algn="l"/>
            <a:r>
              <a:rPr lang="en-US" sz="2800" dirty="0">
                <a:solidFill>
                  <a:schemeClr val="accent1">
                    <a:lumMod val="50000"/>
                  </a:schemeClr>
                </a:solidFill>
              </a:rPr>
              <a:t>Business Problem -&gt;Data Collection and Analysis -&gt;</a:t>
            </a:r>
          </a:p>
          <a:p>
            <a:pPr algn="l"/>
            <a:r>
              <a:rPr lang="en-US" sz="2800" dirty="0">
                <a:solidFill>
                  <a:schemeClr val="accent1">
                    <a:lumMod val="50000"/>
                  </a:schemeClr>
                </a:solidFill>
              </a:rPr>
              <a:t>Methodology -&gt;Results-&gt;Discussion-&gt; Conclusion</a:t>
            </a:r>
          </a:p>
        </p:txBody>
      </p:sp>
      <p:pic>
        <p:nvPicPr>
          <p:cNvPr id="10" name="Picture 9">
            <a:extLst>
              <a:ext uri="{FF2B5EF4-FFF2-40B4-BE49-F238E27FC236}">
                <a16:creationId xmlns:a16="http://schemas.microsoft.com/office/drawing/2014/main" id="{3D160E75-684F-42E3-BC6B-651219A19007}"/>
              </a:ext>
            </a:extLst>
          </p:cNvPr>
          <p:cNvPicPr>
            <a:picLocks noChangeAspect="1"/>
          </p:cNvPicPr>
          <p:nvPr/>
        </p:nvPicPr>
        <p:blipFill>
          <a:blip r:embed="rId2"/>
          <a:stretch>
            <a:fillRect/>
          </a:stretch>
        </p:blipFill>
        <p:spPr>
          <a:xfrm>
            <a:off x="8748585" y="5958988"/>
            <a:ext cx="1238022" cy="660115"/>
          </a:xfrm>
          <a:prstGeom prst="rect">
            <a:avLst/>
          </a:prstGeom>
        </p:spPr>
      </p:pic>
      <p:pic>
        <p:nvPicPr>
          <p:cNvPr id="11" name="Picture 10">
            <a:extLst>
              <a:ext uri="{FF2B5EF4-FFF2-40B4-BE49-F238E27FC236}">
                <a16:creationId xmlns:a16="http://schemas.microsoft.com/office/drawing/2014/main" id="{66D8C32F-8CBA-478F-8783-836540F32CDD}"/>
              </a:ext>
            </a:extLst>
          </p:cNvPr>
          <p:cNvPicPr>
            <a:picLocks noChangeAspect="1"/>
          </p:cNvPicPr>
          <p:nvPr/>
        </p:nvPicPr>
        <p:blipFill>
          <a:blip r:embed="rId3"/>
          <a:stretch>
            <a:fillRect/>
          </a:stretch>
        </p:blipFill>
        <p:spPr>
          <a:xfrm>
            <a:off x="9582761" y="6145732"/>
            <a:ext cx="1565318" cy="473371"/>
          </a:xfrm>
          <a:prstGeom prst="rect">
            <a:avLst/>
          </a:prstGeom>
        </p:spPr>
      </p:pic>
      <p:pic>
        <p:nvPicPr>
          <p:cNvPr id="12" name="Picture 11">
            <a:extLst>
              <a:ext uri="{FF2B5EF4-FFF2-40B4-BE49-F238E27FC236}">
                <a16:creationId xmlns:a16="http://schemas.microsoft.com/office/drawing/2014/main" id="{20E1CFF1-45A3-45E6-BFDD-1C8C1A7D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691" y="2175969"/>
            <a:ext cx="3409383" cy="13910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702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685" y="348791"/>
            <a:ext cx="10833741" cy="584463"/>
          </a:xfrm>
        </p:spPr>
        <p:txBody>
          <a:bodyPr>
            <a:noAutofit/>
          </a:bodyPr>
          <a:lstStyle/>
          <a:p>
            <a:pPr algn="l"/>
            <a:r>
              <a:rPr lang="en-US" sz="3600" b="1" dirty="0">
                <a:solidFill>
                  <a:schemeClr val="accent1"/>
                </a:solidFill>
              </a:rPr>
              <a:t>Data Preparation</a:t>
            </a:r>
            <a:endParaRPr lang="en-US" sz="3600" dirty="0">
              <a:solidFill>
                <a:schemeClr val="accent1"/>
              </a:solidFill>
            </a:endParaRPr>
          </a:p>
        </p:txBody>
      </p:sp>
      <p:sp>
        <p:nvSpPr>
          <p:cNvPr id="7" name="Subtitle 3"/>
          <p:cNvSpPr txBox="1">
            <a:spLocks/>
          </p:cNvSpPr>
          <p:nvPr/>
        </p:nvSpPr>
        <p:spPr>
          <a:xfrm>
            <a:off x="656201" y="1078367"/>
            <a:ext cx="7478507" cy="15925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b="1" dirty="0">
                <a:solidFill>
                  <a:schemeClr val="accent1">
                    <a:lumMod val="50000"/>
                  </a:schemeClr>
                </a:solidFill>
              </a:rPr>
              <a:t>For this project we need the following Data </a:t>
            </a:r>
          </a:p>
          <a:p>
            <a:pPr algn="l"/>
            <a:r>
              <a:rPr lang="en-US" sz="2000" dirty="0">
                <a:solidFill>
                  <a:schemeClr val="accent1">
                    <a:lumMod val="50000"/>
                  </a:schemeClr>
                </a:solidFill>
              </a:rPr>
              <a:t>Most machine learning algorithms require data to be formatted in a very specific way, so datasets generally require some amount of preparation before they can yield useful insights. </a:t>
            </a:r>
          </a:p>
          <a:p>
            <a:pPr algn="l"/>
            <a:endParaRPr lang="en-US" sz="2000" dirty="0">
              <a:solidFill>
                <a:schemeClr val="accent1">
                  <a:lumMod val="50000"/>
                </a:schemeClr>
              </a:solidFill>
            </a:endParaRPr>
          </a:p>
          <a:p>
            <a:pPr algn="l"/>
            <a:r>
              <a:rPr lang="en-US" sz="2000" dirty="0">
                <a:solidFill>
                  <a:schemeClr val="accent1">
                    <a:lumMod val="50000"/>
                  </a:schemeClr>
                </a:solidFill>
              </a:rPr>
              <a:t>Data sources  :- </a:t>
            </a:r>
          </a:p>
          <a:p>
            <a:pPr algn="l"/>
            <a:r>
              <a:rPr lang="en-US" sz="1600" b="1" dirty="0">
                <a:solidFill>
                  <a:srgbClr val="000000"/>
                </a:solidFill>
                <a:latin typeface="Segoe UI" panose="020B0502040204020203" pitchFamily="34" charset="0"/>
                <a:cs typeface="Segoe UI" panose="020B0502040204020203" pitchFamily="34" charset="0"/>
              </a:rPr>
              <a:t>Explore Venue using Category ID - </a:t>
            </a:r>
            <a:endParaRPr lang="en-US" sz="1600" dirty="0">
              <a:solidFill>
                <a:srgbClr val="000000"/>
              </a:solidFill>
              <a:latin typeface="Segoe UI" panose="020B0502040204020203" pitchFamily="34" charset="0"/>
              <a:cs typeface="Segoe UI" panose="020B0502040204020203" pitchFamily="34" charset="0"/>
            </a:endParaRPr>
          </a:p>
          <a:p>
            <a:pPr algn="l"/>
            <a:endParaRPr lang="en-US" sz="2000" dirty="0">
              <a:solidFill>
                <a:schemeClr val="accent1">
                  <a:lumMod val="50000"/>
                </a:schemeClr>
              </a:solidFill>
            </a:endParaRPr>
          </a:p>
          <a:p>
            <a:pPr algn="l"/>
            <a:r>
              <a:rPr lang="en-US" sz="2000" dirty="0">
                <a:solidFill>
                  <a:srgbClr val="000000"/>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https//developer.foursquare.com/docs/resources/categor</a:t>
            </a:r>
            <a:r>
              <a:rPr lang="en-US" sz="2000" dirty="0">
                <a:solidFill>
                  <a:srgbClr val="000000"/>
                </a:solidFill>
                <a:latin typeface="Segoe UI" panose="020B0502040204020203" pitchFamily="34" charset="0"/>
                <a:cs typeface="Segoe UI" panose="020B0502040204020203" pitchFamily="34" charset="0"/>
              </a:rPr>
              <a:t>y-ID</a:t>
            </a:r>
            <a:endParaRPr lang="en-US" sz="2000" dirty="0">
              <a:solidFill>
                <a:schemeClr val="accent1">
                  <a:lumMod val="50000"/>
                </a:schemeClr>
              </a:solidFill>
            </a:endParaRPr>
          </a:p>
        </p:txBody>
      </p:sp>
      <p:pic>
        <p:nvPicPr>
          <p:cNvPr id="4098" name="Picture 2" descr="Image result for data clean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709" y="1160285"/>
            <a:ext cx="3401089" cy="2265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C8F8AF-B653-4B30-BB4A-2C426D0715A7}"/>
              </a:ext>
            </a:extLst>
          </p:cNvPr>
          <p:cNvSpPr>
            <a:spLocks noChangeArrowheads="1"/>
          </p:cNvSpPr>
          <p:nvPr/>
        </p:nvSpPr>
        <p:spPr bwMode="auto">
          <a:xfrm>
            <a:off x="656201" y="3602197"/>
            <a:ext cx="4967416" cy="2462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Segoe UI" panose="020B0502040204020203" pitchFamily="34" charset="0"/>
                <a:ea typeface="Times New Roman" panose="02020603050405020304" pitchFamily="18" charset="0"/>
                <a:cs typeface="Segoe UI" panose="020B0502040204020203" pitchFamily="34" charset="0"/>
                <a:hlinkClick r:id="rId4"/>
              </a:rPr>
              <a:t> https://api.foursquare.com/v2/venues/explore</a:t>
            </a:r>
            <a:r>
              <a:rPr kumimoji="0" lang="en-US" altLang="en-US" sz="1600" b="1" i="0" u="none" strike="noStrike" cap="none" normalizeH="0" baseline="0" dirty="0">
                <a:ln>
                  <a:noFill/>
                </a:ln>
                <a:solidFill>
                  <a:schemeClr val="tx1"/>
                </a:solidFill>
                <a:effectLst/>
              </a:rPr>
              <a:t> </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225C118-A8B8-43F6-865A-DA749D5AE3E8}"/>
              </a:ext>
            </a:extLst>
          </p:cNvPr>
          <p:cNvPicPr>
            <a:picLocks noChangeAspect="1"/>
          </p:cNvPicPr>
          <p:nvPr/>
        </p:nvPicPr>
        <p:blipFill>
          <a:blip r:embed="rId5"/>
          <a:stretch>
            <a:fillRect/>
          </a:stretch>
        </p:blipFill>
        <p:spPr>
          <a:xfrm>
            <a:off x="925215" y="4549550"/>
            <a:ext cx="3470239" cy="2062898"/>
          </a:xfrm>
          <a:prstGeom prst="rect">
            <a:avLst/>
          </a:prstGeom>
        </p:spPr>
      </p:pic>
      <p:pic>
        <p:nvPicPr>
          <p:cNvPr id="13" name="Picture 12">
            <a:extLst>
              <a:ext uri="{FF2B5EF4-FFF2-40B4-BE49-F238E27FC236}">
                <a16:creationId xmlns:a16="http://schemas.microsoft.com/office/drawing/2014/main" id="{03D668D6-B020-41AD-97AE-3469299DA1A6}"/>
              </a:ext>
            </a:extLst>
          </p:cNvPr>
          <p:cNvPicPr>
            <a:picLocks noChangeAspect="1"/>
          </p:cNvPicPr>
          <p:nvPr/>
        </p:nvPicPr>
        <p:blipFill>
          <a:blip r:embed="rId6"/>
          <a:stretch>
            <a:fillRect/>
          </a:stretch>
        </p:blipFill>
        <p:spPr>
          <a:xfrm>
            <a:off x="8748585" y="5958988"/>
            <a:ext cx="1238022" cy="660115"/>
          </a:xfrm>
          <a:prstGeom prst="rect">
            <a:avLst/>
          </a:prstGeom>
        </p:spPr>
      </p:pic>
      <p:pic>
        <p:nvPicPr>
          <p:cNvPr id="14" name="Picture 13">
            <a:extLst>
              <a:ext uri="{FF2B5EF4-FFF2-40B4-BE49-F238E27FC236}">
                <a16:creationId xmlns:a16="http://schemas.microsoft.com/office/drawing/2014/main" id="{F8A24DB1-BA57-4966-92B1-AED4B373C1E5}"/>
              </a:ext>
            </a:extLst>
          </p:cNvPr>
          <p:cNvPicPr>
            <a:picLocks noChangeAspect="1"/>
          </p:cNvPicPr>
          <p:nvPr/>
        </p:nvPicPr>
        <p:blipFill>
          <a:blip r:embed="rId7"/>
          <a:stretch>
            <a:fillRect/>
          </a:stretch>
        </p:blipFill>
        <p:spPr>
          <a:xfrm>
            <a:off x="9582761" y="6145732"/>
            <a:ext cx="1565318" cy="473371"/>
          </a:xfrm>
          <a:prstGeom prst="rect">
            <a:avLst/>
          </a:prstGeom>
        </p:spPr>
      </p:pic>
    </p:spTree>
    <p:extLst>
      <p:ext uri="{BB962C8B-B14F-4D97-AF65-F5344CB8AC3E}">
        <p14:creationId xmlns:p14="http://schemas.microsoft.com/office/powerpoint/2010/main" val="119029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685" y="348791"/>
            <a:ext cx="10833741" cy="584463"/>
          </a:xfrm>
        </p:spPr>
        <p:txBody>
          <a:bodyPr>
            <a:noAutofit/>
          </a:bodyPr>
          <a:lstStyle/>
          <a:p>
            <a:pPr algn="l"/>
            <a:r>
              <a:rPr lang="en-US" sz="3600" b="1" dirty="0">
                <a:solidFill>
                  <a:schemeClr val="accent1"/>
                </a:solidFill>
              </a:rPr>
              <a:t>Methodology   and Visualization</a:t>
            </a:r>
            <a:endParaRPr lang="en-US" sz="3600" dirty="0">
              <a:solidFill>
                <a:schemeClr val="accent1"/>
              </a:solidFill>
            </a:endParaRPr>
          </a:p>
        </p:txBody>
      </p:sp>
      <p:sp>
        <p:nvSpPr>
          <p:cNvPr id="7" name="Subtitle 3"/>
          <p:cNvSpPr txBox="1">
            <a:spLocks/>
          </p:cNvSpPr>
          <p:nvPr/>
        </p:nvSpPr>
        <p:spPr>
          <a:xfrm>
            <a:off x="222251" y="1022350"/>
            <a:ext cx="6254750" cy="49720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v"/>
            </a:pPr>
            <a:r>
              <a:rPr lang="en-US" sz="2000" dirty="0" err="1">
                <a:solidFill>
                  <a:schemeClr val="accent1">
                    <a:lumMod val="50000"/>
                  </a:schemeClr>
                </a:solidFill>
              </a:rPr>
              <a:t>FourseSqure</a:t>
            </a:r>
            <a:r>
              <a:rPr lang="en-US" sz="2000" dirty="0">
                <a:solidFill>
                  <a:schemeClr val="accent1">
                    <a:lumMod val="50000"/>
                  </a:schemeClr>
                </a:solidFill>
              </a:rPr>
              <a:t> API- Get Venues from API</a:t>
            </a:r>
          </a:p>
          <a:p>
            <a:pPr marL="342900" indent="-342900" algn="l">
              <a:buFont typeface="Wingdings" panose="05000000000000000000" pitchFamily="2" charset="2"/>
              <a:buChar char="v"/>
            </a:pPr>
            <a:r>
              <a:rPr lang="en-US" sz="2000" dirty="0">
                <a:solidFill>
                  <a:schemeClr val="accent1">
                    <a:lumMod val="50000"/>
                  </a:schemeClr>
                </a:solidFill>
                <a:hlinkClick r:id="rId2" action="ppaction://hlinksldjump"/>
              </a:rPr>
              <a:t>Folium </a:t>
            </a:r>
            <a:r>
              <a:rPr lang="en-US" sz="2000" dirty="0">
                <a:solidFill>
                  <a:schemeClr val="accent1">
                    <a:lumMod val="50000"/>
                  </a:schemeClr>
                </a:solidFill>
              </a:rPr>
              <a:t> :-folium makes it easy to visualize data that's been manipulated in Python on an interactive leaflet map.</a:t>
            </a:r>
          </a:p>
          <a:p>
            <a:pPr marL="342900" indent="-342900" algn="l">
              <a:buFont typeface="Wingdings" panose="05000000000000000000" pitchFamily="2" charset="2"/>
              <a:buChar char="v"/>
            </a:pPr>
            <a:r>
              <a:rPr lang="en-US" sz="2000" u="sng" dirty="0" err="1">
                <a:solidFill>
                  <a:schemeClr val="accent1">
                    <a:lumMod val="50000"/>
                  </a:schemeClr>
                </a:solidFill>
              </a:rPr>
              <a:t>GepPy</a:t>
            </a:r>
            <a:r>
              <a:rPr lang="en-US" sz="2000" dirty="0">
                <a:solidFill>
                  <a:schemeClr val="accent1">
                    <a:lumMod val="50000"/>
                  </a:schemeClr>
                </a:solidFill>
              </a:rPr>
              <a:t> :-To get coordinates latitude and longitude</a:t>
            </a:r>
            <a:endParaRPr lang="en-US" dirty="0">
              <a:solidFill>
                <a:schemeClr val="accent1">
                  <a:lumMod val="50000"/>
                </a:schemeClr>
              </a:solidFill>
            </a:endParaRPr>
          </a:p>
        </p:txBody>
      </p:sp>
      <p:pic>
        <p:nvPicPr>
          <p:cNvPr id="7172" name="Picture 4" descr="Related image"/>
          <p:cNvPicPr>
            <a:picLocks noChangeAspect="1" noChangeArrowheads="1"/>
          </p:cNvPicPr>
          <p:nvPr/>
        </p:nvPicPr>
        <p:blipFill>
          <a:blip r:embed="rId3"/>
          <a:srcRect/>
          <a:stretch>
            <a:fillRect/>
          </a:stretch>
        </p:blipFill>
        <p:spPr bwMode="auto">
          <a:xfrm>
            <a:off x="6948617" y="518313"/>
            <a:ext cx="4307339" cy="224960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CAE41129-3479-4F50-AD38-E2D99BD6E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051" y="3747272"/>
            <a:ext cx="3028950" cy="1514475"/>
          </a:xfrm>
          <a:prstGeom prst="rect">
            <a:avLst/>
          </a:prstGeom>
        </p:spPr>
      </p:pic>
      <p:pic>
        <p:nvPicPr>
          <p:cNvPr id="6" name="Picture 5">
            <a:extLst>
              <a:ext uri="{FF2B5EF4-FFF2-40B4-BE49-F238E27FC236}">
                <a16:creationId xmlns:a16="http://schemas.microsoft.com/office/drawing/2014/main" id="{F240C8A1-9FE9-402A-8FCA-764DC93BA639}"/>
              </a:ext>
            </a:extLst>
          </p:cNvPr>
          <p:cNvPicPr>
            <a:picLocks noChangeAspect="1"/>
          </p:cNvPicPr>
          <p:nvPr/>
        </p:nvPicPr>
        <p:blipFill>
          <a:blip r:embed="rId5"/>
          <a:stretch>
            <a:fillRect/>
          </a:stretch>
        </p:blipFill>
        <p:spPr>
          <a:xfrm>
            <a:off x="7549216" y="3123969"/>
            <a:ext cx="3785538" cy="2572493"/>
          </a:xfrm>
          <a:prstGeom prst="rect">
            <a:avLst/>
          </a:prstGeom>
        </p:spPr>
      </p:pic>
      <p:pic>
        <p:nvPicPr>
          <p:cNvPr id="11" name="Picture 10">
            <a:extLst>
              <a:ext uri="{FF2B5EF4-FFF2-40B4-BE49-F238E27FC236}">
                <a16:creationId xmlns:a16="http://schemas.microsoft.com/office/drawing/2014/main" id="{9FA3F1F5-9AB8-4343-82AF-53C8B2D9E3CA}"/>
              </a:ext>
            </a:extLst>
          </p:cNvPr>
          <p:cNvPicPr>
            <a:picLocks noChangeAspect="1"/>
          </p:cNvPicPr>
          <p:nvPr/>
        </p:nvPicPr>
        <p:blipFill>
          <a:blip r:embed="rId6"/>
          <a:stretch>
            <a:fillRect/>
          </a:stretch>
        </p:blipFill>
        <p:spPr>
          <a:xfrm>
            <a:off x="10338486" y="5989471"/>
            <a:ext cx="1565317" cy="803297"/>
          </a:xfrm>
          <a:prstGeom prst="rect">
            <a:avLst/>
          </a:prstGeom>
        </p:spPr>
      </p:pic>
      <p:pic>
        <p:nvPicPr>
          <p:cNvPr id="12" name="Picture 11">
            <a:extLst>
              <a:ext uri="{FF2B5EF4-FFF2-40B4-BE49-F238E27FC236}">
                <a16:creationId xmlns:a16="http://schemas.microsoft.com/office/drawing/2014/main" id="{CE35D3AC-7132-4BA1-B317-5193FD827E80}"/>
              </a:ext>
            </a:extLst>
          </p:cNvPr>
          <p:cNvPicPr>
            <a:picLocks noChangeAspect="1"/>
          </p:cNvPicPr>
          <p:nvPr/>
        </p:nvPicPr>
        <p:blipFill>
          <a:blip r:embed="rId6"/>
          <a:stretch>
            <a:fillRect/>
          </a:stretch>
        </p:blipFill>
        <p:spPr>
          <a:xfrm>
            <a:off x="8748585" y="5958988"/>
            <a:ext cx="1238022" cy="660115"/>
          </a:xfrm>
          <a:prstGeom prst="rect">
            <a:avLst/>
          </a:prstGeom>
        </p:spPr>
      </p:pic>
      <p:pic>
        <p:nvPicPr>
          <p:cNvPr id="13" name="Picture 12">
            <a:extLst>
              <a:ext uri="{FF2B5EF4-FFF2-40B4-BE49-F238E27FC236}">
                <a16:creationId xmlns:a16="http://schemas.microsoft.com/office/drawing/2014/main" id="{F1B0934F-8A02-4DDB-8B57-0A42EECD6F35}"/>
              </a:ext>
            </a:extLst>
          </p:cNvPr>
          <p:cNvPicPr>
            <a:picLocks noChangeAspect="1"/>
          </p:cNvPicPr>
          <p:nvPr/>
        </p:nvPicPr>
        <p:blipFill>
          <a:blip r:embed="rId7"/>
          <a:stretch>
            <a:fillRect/>
          </a:stretch>
        </p:blipFill>
        <p:spPr>
          <a:xfrm>
            <a:off x="9582761" y="6145732"/>
            <a:ext cx="1565318" cy="473371"/>
          </a:xfrm>
          <a:prstGeom prst="rect">
            <a:avLst/>
          </a:prstGeom>
        </p:spPr>
      </p:pic>
    </p:spTree>
    <p:extLst>
      <p:ext uri="{BB962C8B-B14F-4D97-AF65-F5344CB8AC3E}">
        <p14:creationId xmlns:p14="http://schemas.microsoft.com/office/powerpoint/2010/main" val="161165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685" y="348791"/>
            <a:ext cx="10833741" cy="584463"/>
          </a:xfrm>
        </p:spPr>
        <p:txBody>
          <a:bodyPr>
            <a:noAutofit/>
          </a:bodyPr>
          <a:lstStyle/>
          <a:p>
            <a:pPr algn="l"/>
            <a:r>
              <a:rPr lang="en-US" sz="3600" b="1" dirty="0">
                <a:solidFill>
                  <a:schemeClr val="accent1"/>
                </a:solidFill>
              </a:rPr>
              <a:t>Methodology and Visualization -Contd</a:t>
            </a:r>
            <a:endParaRPr lang="en-US" sz="3600" dirty="0">
              <a:solidFill>
                <a:schemeClr val="accent1"/>
              </a:solidFill>
            </a:endParaRPr>
          </a:p>
        </p:txBody>
      </p:sp>
      <p:sp>
        <p:nvSpPr>
          <p:cNvPr id="7" name="Subtitle 3"/>
          <p:cNvSpPr txBox="1">
            <a:spLocks/>
          </p:cNvSpPr>
          <p:nvPr/>
        </p:nvSpPr>
        <p:spPr>
          <a:xfrm>
            <a:off x="222251" y="1022350"/>
            <a:ext cx="6254750" cy="49720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v"/>
            </a:pPr>
            <a:endParaRPr lang="en-US" dirty="0">
              <a:solidFill>
                <a:schemeClr val="accent1">
                  <a:lumMod val="50000"/>
                </a:schemeClr>
              </a:solidFill>
            </a:endParaRPr>
          </a:p>
          <a:p>
            <a:pPr marL="342900" indent="-342900" algn="l">
              <a:buFont typeface="Wingdings" panose="05000000000000000000" pitchFamily="2" charset="2"/>
              <a:buChar char="v"/>
            </a:pPr>
            <a:endParaRPr lang="en-US" dirty="0">
              <a:solidFill>
                <a:schemeClr val="accent1">
                  <a:lumMod val="50000"/>
                </a:schemeClr>
              </a:solidFill>
            </a:endParaRPr>
          </a:p>
        </p:txBody>
      </p:sp>
      <p:pic>
        <p:nvPicPr>
          <p:cNvPr id="7170" name="Picture 2" descr="Image result for Data Visualization"/>
          <p:cNvPicPr>
            <a:picLocks noChangeAspect="1" noChangeArrowheads="1"/>
          </p:cNvPicPr>
          <p:nvPr/>
        </p:nvPicPr>
        <p:blipFill>
          <a:blip r:embed="rId2"/>
          <a:srcRect/>
          <a:stretch>
            <a:fillRect/>
          </a:stretch>
        </p:blipFill>
        <p:spPr bwMode="auto">
          <a:xfrm>
            <a:off x="7972608" y="402796"/>
            <a:ext cx="4133077" cy="195733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172" name="Picture 4" descr="Related image"/>
          <p:cNvPicPr>
            <a:picLocks noChangeAspect="1" noChangeArrowheads="1"/>
          </p:cNvPicPr>
          <p:nvPr/>
        </p:nvPicPr>
        <p:blipFill>
          <a:blip r:embed="rId3"/>
          <a:srcRect/>
          <a:stretch>
            <a:fillRect/>
          </a:stretch>
        </p:blipFill>
        <p:spPr bwMode="auto">
          <a:xfrm>
            <a:off x="8205749" y="3445490"/>
            <a:ext cx="3648499" cy="1905507"/>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33D2D0-F52A-46E0-B5B5-9570C00AFFE6}"/>
              </a:ext>
            </a:extLst>
          </p:cNvPr>
          <p:cNvPicPr>
            <a:picLocks noChangeAspect="1"/>
          </p:cNvPicPr>
          <p:nvPr/>
        </p:nvPicPr>
        <p:blipFill>
          <a:blip r:embed="rId4"/>
          <a:stretch>
            <a:fillRect/>
          </a:stretch>
        </p:blipFill>
        <p:spPr>
          <a:xfrm>
            <a:off x="505469" y="1345965"/>
            <a:ext cx="6600825" cy="2219325"/>
          </a:xfrm>
          <a:prstGeom prst="rect">
            <a:avLst/>
          </a:prstGeom>
        </p:spPr>
      </p:pic>
      <p:pic>
        <p:nvPicPr>
          <p:cNvPr id="10" name="Picture 9">
            <a:extLst>
              <a:ext uri="{FF2B5EF4-FFF2-40B4-BE49-F238E27FC236}">
                <a16:creationId xmlns:a16="http://schemas.microsoft.com/office/drawing/2014/main" id="{4D320BFE-CF46-433C-A109-C1F0B7FD53F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17732" y="3773629"/>
            <a:ext cx="3474720" cy="2735580"/>
          </a:xfrm>
          <a:prstGeom prst="rect">
            <a:avLst/>
          </a:prstGeom>
          <a:noFill/>
          <a:ln>
            <a:noFill/>
          </a:ln>
        </p:spPr>
      </p:pic>
      <p:pic>
        <p:nvPicPr>
          <p:cNvPr id="13" name="Picture 12">
            <a:extLst>
              <a:ext uri="{FF2B5EF4-FFF2-40B4-BE49-F238E27FC236}">
                <a16:creationId xmlns:a16="http://schemas.microsoft.com/office/drawing/2014/main" id="{E7021933-2C70-471B-9922-34F87E715DA1}"/>
              </a:ext>
            </a:extLst>
          </p:cNvPr>
          <p:cNvPicPr>
            <a:picLocks noChangeAspect="1"/>
          </p:cNvPicPr>
          <p:nvPr/>
        </p:nvPicPr>
        <p:blipFill>
          <a:blip r:embed="rId6"/>
          <a:stretch>
            <a:fillRect/>
          </a:stretch>
        </p:blipFill>
        <p:spPr>
          <a:xfrm>
            <a:off x="8748585" y="5958988"/>
            <a:ext cx="1238022" cy="660115"/>
          </a:xfrm>
          <a:prstGeom prst="rect">
            <a:avLst/>
          </a:prstGeom>
        </p:spPr>
      </p:pic>
      <p:pic>
        <p:nvPicPr>
          <p:cNvPr id="14" name="Picture 13">
            <a:extLst>
              <a:ext uri="{FF2B5EF4-FFF2-40B4-BE49-F238E27FC236}">
                <a16:creationId xmlns:a16="http://schemas.microsoft.com/office/drawing/2014/main" id="{BB5E38C9-78FF-4FC2-A4EB-E4010B4D2257}"/>
              </a:ext>
            </a:extLst>
          </p:cNvPr>
          <p:cNvPicPr>
            <a:picLocks noChangeAspect="1"/>
          </p:cNvPicPr>
          <p:nvPr/>
        </p:nvPicPr>
        <p:blipFill>
          <a:blip r:embed="rId7"/>
          <a:stretch>
            <a:fillRect/>
          </a:stretch>
        </p:blipFill>
        <p:spPr>
          <a:xfrm>
            <a:off x="9582761" y="6145732"/>
            <a:ext cx="1565318" cy="473371"/>
          </a:xfrm>
          <a:prstGeom prst="rect">
            <a:avLst/>
          </a:prstGeom>
        </p:spPr>
      </p:pic>
    </p:spTree>
    <p:extLst>
      <p:ext uri="{BB962C8B-B14F-4D97-AF65-F5344CB8AC3E}">
        <p14:creationId xmlns:p14="http://schemas.microsoft.com/office/powerpoint/2010/main" val="379196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7" y="375404"/>
            <a:ext cx="5718174" cy="432762"/>
          </a:xfrm>
        </p:spPr>
        <p:txBody>
          <a:bodyPr>
            <a:noAutofit/>
          </a:bodyPr>
          <a:lstStyle/>
          <a:p>
            <a:r>
              <a:rPr lang="en-US" sz="3600" b="1" dirty="0">
                <a:solidFill>
                  <a:schemeClr val="accent1"/>
                </a:solidFill>
              </a:rPr>
              <a:t>Result and Visualization </a:t>
            </a:r>
          </a:p>
        </p:txBody>
      </p:sp>
      <p:sp>
        <p:nvSpPr>
          <p:cNvPr id="3" name="Content Placeholder 2">
            <a:extLst>
              <a:ext uri="{FF2B5EF4-FFF2-40B4-BE49-F238E27FC236}">
                <a16:creationId xmlns:a16="http://schemas.microsoft.com/office/drawing/2014/main" id="{6D100A32-6939-4D00-B4CF-8FA586C97AAE}"/>
              </a:ext>
            </a:extLst>
          </p:cNvPr>
          <p:cNvSpPr>
            <a:spLocks noGrp="1"/>
          </p:cNvSpPr>
          <p:nvPr>
            <p:ph idx="1"/>
          </p:nvPr>
        </p:nvSpPr>
        <p:spPr>
          <a:xfrm>
            <a:off x="377827" y="1825625"/>
            <a:ext cx="1747536" cy="719867"/>
          </a:xfrm>
        </p:spPr>
        <p:txBody>
          <a:bodyPr/>
          <a:lstStyle/>
          <a:p>
            <a:pPr marL="0" indent="0">
              <a:buNone/>
            </a:pPr>
            <a:r>
              <a:rPr lang="en-US" b="1" dirty="0"/>
              <a:t>New York:</a:t>
            </a:r>
          </a:p>
          <a:p>
            <a:endParaRPr lang="en-US" dirty="0"/>
          </a:p>
        </p:txBody>
      </p:sp>
      <p:sp>
        <p:nvSpPr>
          <p:cNvPr id="7" name="Subtitle 3"/>
          <p:cNvSpPr txBox="1">
            <a:spLocks/>
          </p:cNvSpPr>
          <p:nvPr/>
        </p:nvSpPr>
        <p:spPr>
          <a:xfrm>
            <a:off x="222251" y="1022350"/>
            <a:ext cx="6254750" cy="49720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v"/>
            </a:pPr>
            <a:endParaRPr lang="en-US" dirty="0">
              <a:solidFill>
                <a:schemeClr val="accent1">
                  <a:lumMod val="50000"/>
                </a:schemeClr>
              </a:solidFill>
            </a:endParaRPr>
          </a:p>
          <a:p>
            <a:pPr marL="342900" indent="-342900" algn="l">
              <a:buFont typeface="Wingdings" panose="05000000000000000000" pitchFamily="2" charset="2"/>
              <a:buChar char="v"/>
            </a:pP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121E7FBD-9939-480F-BD32-D9FAD6327DB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7826" y="2759676"/>
            <a:ext cx="4185936" cy="3234724"/>
          </a:xfrm>
          <a:prstGeom prst="rect">
            <a:avLst/>
          </a:prstGeom>
          <a:noFill/>
          <a:ln>
            <a:noFill/>
          </a:ln>
        </p:spPr>
      </p:pic>
      <p:pic>
        <p:nvPicPr>
          <p:cNvPr id="15" name="Picture 14">
            <a:extLst>
              <a:ext uri="{FF2B5EF4-FFF2-40B4-BE49-F238E27FC236}">
                <a16:creationId xmlns:a16="http://schemas.microsoft.com/office/drawing/2014/main" id="{FC762075-0A75-4D2E-94EC-A9D880A086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54798" y="3679569"/>
            <a:ext cx="5104765" cy="3027680"/>
          </a:xfrm>
          <a:prstGeom prst="rect">
            <a:avLst/>
          </a:prstGeom>
          <a:noFill/>
          <a:ln>
            <a:noFill/>
          </a:ln>
        </p:spPr>
      </p:pic>
      <p:sp>
        <p:nvSpPr>
          <p:cNvPr id="12" name="Rectangle 11">
            <a:extLst>
              <a:ext uri="{FF2B5EF4-FFF2-40B4-BE49-F238E27FC236}">
                <a16:creationId xmlns:a16="http://schemas.microsoft.com/office/drawing/2014/main" id="{D1063C93-F686-4633-ABD9-A8ECF6FF2195}"/>
              </a:ext>
            </a:extLst>
          </p:cNvPr>
          <p:cNvSpPr/>
          <p:nvPr/>
        </p:nvSpPr>
        <p:spPr>
          <a:xfrm>
            <a:off x="5549472" y="3244334"/>
            <a:ext cx="1462580" cy="461665"/>
          </a:xfrm>
          <a:prstGeom prst="rect">
            <a:avLst/>
          </a:prstGeom>
        </p:spPr>
        <p:txBody>
          <a:bodyPr wrap="none">
            <a:spAutoFit/>
          </a:bodyPr>
          <a:lstStyle/>
          <a:p>
            <a:r>
              <a:rPr lang="en-US" sz="2400" b="1" dirty="0" err="1"/>
              <a:t>Chicago,IL</a:t>
            </a:r>
            <a:endParaRPr lang="en-US" sz="2400" dirty="0"/>
          </a:p>
        </p:txBody>
      </p:sp>
      <p:pic>
        <p:nvPicPr>
          <p:cNvPr id="17" name="Picture 16">
            <a:extLst>
              <a:ext uri="{FF2B5EF4-FFF2-40B4-BE49-F238E27FC236}">
                <a16:creationId xmlns:a16="http://schemas.microsoft.com/office/drawing/2014/main" id="{1BD4D5F2-48AA-405C-B4DE-A4E7229CA30A}"/>
              </a:ext>
            </a:extLst>
          </p:cNvPr>
          <p:cNvPicPr>
            <a:picLocks noChangeAspect="1"/>
          </p:cNvPicPr>
          <p:nvPr/>
        </p:nvPicPr>
        <p:blipFill>
          <a:blip r:embed="rId4"/>
          <a:stretch>
            <a:fillRect/>
          </a:stretch>
        </p:blipFill>
        <p:spPr>
          <a:xfrm>
            <a:off x="8580570" y="153538"/>
            <a:ext cx="3233603" cy="2197421"/>
          </a:xfrm>
          <a:prstGeom prst="rect">
            <a:avLst/>
          </a:prstGeom>
        </p:spPr>
      </p:pic>
    </p:spTree>
    <p:extLst>
      <p:ext uri="{BB962C8B-B14F-4D97-AF65-F5344CB8AC3E}">
        <p14:creationId xmlns:p14="http://schemas.microsoft.com/office/powerpoint/2010/main" val="4245942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1693</TotalTime>
  <Words>556</Words>
  <Application>Microsoft Office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Calibri</vt:lpstr>
      <vt:lpstr>Calibri Light</vt:lpstr>
      <vt:lpstr>Segoe UI</vt:lpstr>
      <vt:lpstr>Wingdings</vt:lpstr>
      <vt:lpstr>Office Theme</vt:lpstr>
      <vt:lpstr>   Capstone Project</vt:lpstr>
      <vt:lpstr>Agenda</vt:lpstr>
      <vt:lpstr>Find the  Universities neighborhood  </vt:lpstr>
      <vt:lpstr>SOLUTION</vt:lpstr>
      <vt:lpstr>Implementation </vt:lpstr>
      <vt:lpstr>Data Preparation</vt:lpstr>
      <vt:lpstr>Methodology   and Visualization</vt:lpstr>
      <vt:lpstr>Methodology and Visualization -Contd</vt:lpstr>
      <vt:lpstr>Result and Visualization </vt:lpstr>
      <vt:lpstr>Result and Visualization </vt:lpstr>
      <vt:lpstr>Result and Visualization </vt:lpstr>
      <vt:lpstr>Discussion </vt:lpstr>
      <vt:lpstr>Conclusion</vt:lpstr>
      <vt:lpstr>PowerPoint Presentation</vt:lpstr>
    </vt:vector>
  </TitlesOfParts>
  <Company>Bank of America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Rafat</dc:creator>
  <cp:lastModifiedBy>Tare, Sapna</cp:lastModifiedBy>
  <cp:revision>97</cp:revision>
  <dcterms:created xsi:type="dcterms:W3CDTF">2019-11-18T19:52:20Z</dcterms:created>
  <dcterms:modified xsi:type="dcterms:W3CDTF">2020-03-20T05:38:06Z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64fc4750-4852-49c6-8292-3f30cf4e26c9</vt:lpwstr>
  </property>
  <property fmtid="{D5CDD505-2E9C-101B-9397-08002B2CF9AE}" pid="3" name="Classification">
    <vt:lpwstr>Unclassified</vt:lpwstr>
  </property>
  <property fmtid="{D5CDD505-2E9C-101B-9397-08002B2CF9AE}" pid="4" name="_AdHocReviewCycleID">
    <vt:i4>1682013270</vt:i4>
  </property>
  <property fmtid="{D5CDD505-2E9C-101B-9397-08002B2CF9AE}" pid="5" name="_NewReviewCycle">
    <vt:lpwstr/>
  </property>
  <property fmtid="{D5CDD505-2E9C-101B-9397-08002B2CF9AE}" pid="6" name="_EmailSubject">
    <vt:lpwstr>Code week- towardsdatascience [Sent To: sapna.tare@bankofamerica.com]</vt:lpwstr>
  </property>
  <property fmtid="{D5CDD505-2E9C-101B-9397-08002B2CF9AE}" pid="7" name="_AuthorEmail">
    <vt:lpwstr>rafat.mohammed@bofa.com</vt:lpwstr>
  </property>
  <property fmtid="{D5CDD505-2E9C-101B-9397-08002B2CF9AE}" pid="8" name="_AuthorEmailDisplayName">
    <vt:lpwstr>Mohammed, Rafat - PLANO TX</vt:lpwstr>
  </property>
</Properties>
</file>